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4"/>
  </p:notesMasterIdLst>
  <p:sldIdLst>
    <p:sldId id="256" r:id="rId2"/>
    <p:sldId id="259" r:id="rId3"/>
    <p:sldId id="262" r:id="rId4"/>
    <p:sldId id="257" r:id="rId5"/>
    <p:sldId id="263" r:id="rId6"/>
    <p:sldId id="266" r:id="rId7"/>
    <p:sldId id="264" r:id="rId8"/>
    <p:sldId id="267" r:id="rId9"/>
    <p:sldId id="282" r:id="rId10"/>
    <p:sldId id="283" r:id="rId11"/>
    <p:sldId id="284" r:id="rId12"/>
    <p:sldId id="285" r:id="rId13"/>
    <p:sldId id="286" r:id="rId14"/>
    <p:sldId id="287" r:id="rId15"/>
    <p:sldId id="289" r:id="rId16"/>
    <p:sldId id="306" r:id="rId17"/>
    <p:sldId id="290" r:id="rId18"/>
    <p:sldId id="274" r:id="rId19"/>
    <p:sldId id="268" r:id="rId20"/>
    <p:sldId id="269" r:id="rId21"/>
    <p:sldId id="270" r:id="rId22"/>
    <p:sldId id="271" r:id="rId23"/>
    <p:sldId id="272" r:id="rId24"/>
    <p:sldId id="273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91" r:id="rId33"/>
    <p:sldId id="292" r:id="rId34"/>
    <p:sldId id="293" r:id="rId35"/>
    <p:sldId id="294" r:id="rId36"/>
    <p:sldId id="295" r:id="rId37"/>
    <p:sldId id="296" r:id="rId38"/>
    <p:sldId id="301" r:id="rId39"/>
    <p:sldId id="304" r:id="rId40"/>
    <p:sldId id="297" r:id="rId41"/>
    <p:sldId id="300" r:id="rId42"/>
    <p:sldId id="305" r:id="rId43"/>
    <p:sldId id="307" r:id="rId44"/>
    <p:sldId id="302" r:id="rId45"/>
    <p:sldId id="299" r:id="rId46"/>
    <p:sldId id="303" r:id="rId47"/>
    <p:sldId id="298" r:id="rId48"/>
    <p:sldId id="308" r:id="rId49"/>
    <p:sldId id="309" r:id="rId50"/>
    <p:sldId id="310" r:id="rId51"/>
    <p:sldId id="311" r:id="rId52"/>
    <p:sldId id="312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7" autoAdjust="0"/>
    <p:restoredTop sz="80942" autoAdjust="0"/>
  </p:normalViewPr>
  <p:slideViewPr>
    <p:cSldViewPr snapToGrid="0">
      <p:cViewPr varScale="1">
        <p:scale>
          <a:sx n="97" d="100"/>
          <a:sy n="97" d="100"/>
        </p:scale>
        <p:origin x="8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19DF80-F79F-43E6-A18A-9BE4C93656DA}" type="datetimeFigureOut">
              <a:rPr lang="zh-CN" altLang="en-US" smtClean="0"/>
              <a:t>2019/3/8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CA3166-A36D-43A3-A50C-6C4A4EA83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4517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udacity.com/course/intro-to-computer-science--cs101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p"/>
            </a:pPr>
            <a:r>
              <a:rPr lang="zh-CN" altLang="en-US" dirty="0"/>
              <a:t>已知 </a:t>
            </a:r>
            <a:r>
              <a:rPr lang="en-US" altLang="zh-CN" dirty="0"/>
              <a:t>BUG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dirty="0"/>
              <a:t>常见问题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dirty="0"/>
              <a:t>内容列表</a:t>
            </a:r>
          </a:p>
          <a:p>
            <a:pPr>
              <a:buFont typeface="Wingdings" panose="05000000000000000000" pitchFamily="2" charset="2"/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A3166-A36D-43A3-A50C-6C4A4EA83EF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10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Origin 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Upstream 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差别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现在令人困惑的一点可能是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origin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upstream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之间的差别。其中，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origin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指的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不是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fork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自的源仓库（也称为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初始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仓库），而是指我们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fork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后的仓库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虽然它叫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origin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，但实际并不是初始仓库。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记住，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origin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upstream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只是默认或实际名称。如果你觉得将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origin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远程仓库命名为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upstream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远程仓库命名为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source-repo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对你来说更清楚，那么你尽可如此命名。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你在本地仓库如何命名远程仓库完全不影响源仓库。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A3166-A36D-43A3-A50C-6C4A4EA83EFC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835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A3166-A36D-43A3-A50C-6C4A4EA83EFC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149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A3166-A36D-43A3-A50C-6C4A4EA83EF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554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: version control system,</a:t>
            </a:r>
          </a:p>
          <a:p>
            <a:r>
              <a:rPr lang="en-US" dirty="0" err="1"/>
              <a:t>Github</a:t>
            </a:r>
            <a:r>
              <a:rPr lang="en-US" dirty="0"/>
              <a:t>:</a:t>
            </a:r>
            <a:r>
              <a:rPr lang="en-US" baseline="0" dirty="0"/>
              <a:t> version control sharing platform</a:t>
            </a:r>
          </a:p>
          <a:p>
            <a:endParaRPr lang="en-US" baseline="0" dirty="0"/>
          </a:p>
          <a:p>
            <a:r>
              <a:rPr lang="en-US" baseline="0" dirty="0"/>
              <a:t>Previous: CVS and SVN (Subversion), Mercurial (ng)</a:t>
            </a:r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C7DCC4-95BB-4596-92BE-0D57AC8B89B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2167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如果你用过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文档的话，有没有注意到顶部的灰色小字，告诉你文档的状态？每当你输入内容时，它都在不断保存文档。当你输入完毕后，它会告诉你文档已保存。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A3166-A36D-43A3-A50C-6C4A4EA83EF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262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版本控制系统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源代码管理器</a:t>
            </a: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版本控制系统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（简称 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VCS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）是一个管理源代码不同版本的工具。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源代码管理器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（简称 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）是版本控制系统的另一个名称。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（因此也是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VCS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！）。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网站的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https://git-scm.com/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（注意它的域名中直接包含“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SCM”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！）。</a:t>
            </a: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提交（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Commit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将数据看做微型文件系统的一组快照。每次 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commit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中保持项目状态），它都对文件当时的状况拍照，并存储对该快照的引用。你可以将其看做游戏中的保存点，它会保存项目的文件和关于文件的所有信息。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你在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中的所有操作都是帮助你进行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commit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，因此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commit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中的基本单位。</a:t>
            </a: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仓库（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Repository / repo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仓库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是一个包含项目内容以及几个文件（在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 OS X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上默认地处于隐藏状态）的目录，用来与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进行通信。仓库可以存储在本地，或作为远程副本存储在其他计算机上。仓库是由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commit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构成的。</a:t>
            </a: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工作目录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工作区（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Working Directory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工作目录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是你在计算机的文件系统中看到的文件。当你在代码编辑器中打开项目文件时，你是在工作目录中处理文件。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与这些文件形成对比的是保持在仓库中（在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commit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中！）的文件。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在使用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时，工作目录与命令行工具的 </a:t>
            </a:r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 working directory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（当前工作目录）不一样，后者是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shell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当前正在查看的目录。</a:t>
            </a: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检出（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Checkout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检出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是指将仓库中的内容复制到工作目录下。</a:t>
            </a: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暂存区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暂存索引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索引（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Staging Area / Staging Index / Index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目录下的一个文件，存储的是即将进入下个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commit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内容的信息。可以将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暂存区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看做准备工作台，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将在此区域获取下个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commit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。暂存索引中的文件是准备添加到仓库中的文件。</a:t>
            </a: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</a:t>
            </a: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是每个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commit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编号。以下是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commit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示例：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e2adf8ae3e2e4ed40add75cc44cf9d0a869afeb6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它是一个长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个字符的字符串（由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0–9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a–f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组成），并根据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中的文件或目录结构的内容计算得出。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的全称是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"Secure Hash Algorithm"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（安全哈希算法）。如果你想了解哈希算法，请参阅我们的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计算机科学入门课程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分支（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Branch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分支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是从主开发流程中分支出来的新的开发流程。这种分支开发流程可以在不更改主流程的情况下继续延伸下去。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到之前关于游戏保存点的示例，你可以将分支看做在游戏中设立保存点后，尝试一个有风险的招式。如果有风险的招式不奏效，则回到保存的位置。令分支非常强大的关键之处是你可以在一个分支上设定保存点，然后切换到另一个分支并继续设定保存点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了解这些术语后，我们将探寻使用版本控制的一般流程，从更高的层面了解如何使用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A3166-A36D-43A3-A50C-6C4A4EA83EF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150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2E3D49"/>
                </a:solidFill>
                <a:effectLst/>
                <a:latin typeface="Arial" panose="020B0604020202020204" pitchFamily="34" charset="0"/>
                <a:ea typeface="Open Sans"/>
              </a:rPr>
              <a:t>（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2E3D49"/>
                </a:solidFill>
                <a:effectLst/>
                <a:latin typeface="Arial" panose="020B0604020202020204" pitchFamily="34" charset="0"/>
                <a:ea typeface="Open Sans"/>
              </a:rPr>
              <a:t>1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2E3D49"/>
                </a:solidFill>
                <a:effectLst/>
                <a:latin typeface="Arial" panose="020B0604020202020204" pitchFamily="34" charset="0"/>
                <a:ea typeface="Open Sans"/>
              </a:rPr>
              <a:t>）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2E3D49"/>
                </a:solidFill>
                <a:effectLst/>
                <a:latin typeface="Arial" panose="020B0604020202020204" pitchFamily="34" charset="0"/>
                <a:ea typeface="Open Sans"/>
              </a:rPr>
              <a:t>看看 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F2B3D"/>
                </a:solidFill>
                <a:effectLst/>
                <a:latin typeface="Arial Unicode MS" panose="020B0604020202020204" pitchFamily="34" charset="-128"/>
                <a:ea typeface="Source Code Pro"/>
              </a:rPr>
              <a:t>index.html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2E3D49"/>
                </a:solidFill>
                <a:effectLst/>
                <a:ea typeface="Open Sans"/>
              </a:rPr>
              <a:t> 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2E3D49"/>
                </a:solidFill>
                <a:effectLst/>
                <a:latin typeface="Arial" panose="020B0604020202020204" pitchFamily="34" charset="0"/>
                <a:ea typeface="Open Sans"/>
              </a:rPr>
              <a:t>文件中第 15 行的 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F2B3D"/>
                </a:solidFill>
                <a:effectLst/>
                <a:latin typeface="Arial Unicode MS" panose="020B0604020202020204" pitchFamily="34" charset="-128"/>
                <a:ea typeface="Source Code Pro"/>
              </a:rPr>
              <a:t>&lt;h1&gt;Expedition&lt;/h1&gt;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2E3D49"/>
                </a:solidFill>
                <a:effectLst/>
                <a:ea typeface="Open Sans"/>
              </a:rPr>
              <a:t> 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2E3D49"/>
                </a:solidFill>
                <a:effectLst/>
                <a:latin typeface="Arial" panose="020B0604020202020204" pitchFamily="34" charset="0"/>
                <a:ea typeface="Open Sans"/>
              </a:rPr>
              <a:t>标题。根据你所看到的内容，你觉得该标题是何时被添加的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E3D49"/>
                </a:solidFill>
                <a:effectLst/>
                <a:latin typeface="Arial" panose="020B0604020202020204" pitchFamily="34" charset="0"/>
                <a:ea typeface="Open Sans"/>
              </a:rPr>
              <a:t>？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2E3D49"/>
                </a:solidFill>
                <a:effectLst/>
                <a:latin typeface="Arial" panose="020B0604020202020204" pitchFamily="34" charset="0"/>
                <a:ea typeface="Open Sans"/>
              </a:rPr>
              <a:t>  </a:t>
            </a:r>
            <a:r>
              <a:rPr kumimoji="0" lang="zh-CN" altLang="en-US" sz="900" b="0" i="0" u="none" strike="noStrike" cap="none" normalizeH="0" baseline="0" dirty="0">
                <a:ln>
                  <a:noFill/>
                </a:ln>
                <a:solidFill>
                  <a:srgbClr val="2E3D49"/>
                </a:solidFill>
                <a:effectLst/>
                <a:latin typeface="Arial" panose="020B0604020202020204" pitchFamily="34" charset="0"/>
                <a:ea typeface="Open Sans"/>
              </a:rPr>
              <a:t>只看代码的话，不知道是什么时候</a:t>
            </a:r>
            <a:endParaRPr kumimoji="0" lang="en-US" altLang="zh-CN" sz="900" b="0" i="0" u="none" strike="noStrike" cap="none" normalizeH="0" baseline="0" dirty="0">
              <a:ln>
                <a:noFill/>
              </a:ln>
              <a:solidFill>
                <a:srgbClr val="2E3D49"/>
              </a:solidFill>
              <a:effectLst/>
              <a:latin typeface="Arial" panose="020B0604020202020204" pitchFamily="34" charset="0"/>
              <a:ea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900" b="0" i="0" u="none" strike="noStrike" cap="none" normalizeH="0" baseline="0" dirty="0">
              <a:ln>
                <a:noFill/>
              </a:ln>
              <a:solidFill>
                <a:srgbClr val="2E3D49"/>
              </a:solidFill>
              <a:effectLst/>
              <a:latin typeface="Arial" panose="020B0604020202020204" pitchFamily="34" charset="0"/>
              <a:ea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cap="none" normalizeH="0" baseline="0" dirty="0">
                <a:ln>
                  <a:noFill/>
                </a:ln>
                <a:solidFill>
                  <a:srgbClr val="2E3D49"/>
                </a:solidFill>
                <a:effectLst/>
                <a:latin typeface="Arial" panose="020B0604020202020204" pitchFamily="34" charset="0"/>
                <a:ea typeface="Open Sans"/>
              </a:rPr>
              <a:t>（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2E3D49"/>
                </a:solidFill>
                <a:effectLst/>
                <a:latin typeface="Arial" panose="020B0604020202020204" pitchFamily="34" charset="0"/>
                <a:ea typeface="Open Sans"/>
              </a:rPr>
              <a:t>2</a:t>
            </a:r>
            <a:r>
              <a:rPr kumimoji="0" lang="zh-CN" altLang="en-US" sz="900" b="0" i="0" u="none" strike="noStrike" cap="none" normalizeH="0" baseline="0" dirty="0">
                <a:ln>
                  <a:noFill/>
                </a:ln>
                <a:solidFill>
                  <a:srgbClr val="2E3D49"/>
                </a:solidFill>
                <a:effectLst/>
                <a:latin typeface="Arial" panose="020B0604020202020204" pitchFamily="34" charset="0"/>
                <a:ea typeface="Open Sans"/>
              </a:rPr>
              <a:t>）</a:t>
            </a:r>
            <a:r>
              <a:rPr lang="zh-CN" altLang="en-US" sz="900" dirty="0">
                <a:solidFill>
                  <a:srgbClr val="2E3D49"/>
                </a:solidFill>
                <a:latin typeface="Open Sans"/>
              </a:rPr>
              <a:t>所以我们不确定何时添加的标题。那么，再回答一个更简单的问题：谁添加了这个标题？或者说，你能在只看代码的情况下告诉我是谁添加的吗？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2E3D49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zh-CN" altLang="en-US" sz="900" b="0" i="0" u="none" strike="noStrike" cap="none" normalizeH="0" baseline="0" dirty="0">
                <a:ln>
                  <a:noFill/>
                </a:ln>
                <a:solidFill>
                  <a:srgbClr val="2E3D49"/>
                </a:solidFill>
                <a:effectLst/>
                <a:latin typeface="Arial" panose="020B0604020202020204" pitchFamily="34" charset="0"/>
              </a:rPr>
              <a:t>不清楚</a:t>
            </a:r>
            <a:endParaRPr lang="zh-CN" altLang="en-US" sz="9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A3166-A36D-43A3-A50C-6C4A4EA83EF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001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Richard </a:t>
            </a:r>
            <a:r>
              <a:rPr lang="en-US" altLang="zh-CN" dirty="0" err="1"/>
              <a:t>Kalehoff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A3166-A36D-43A3-A50C-6C4A4EA83EF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假设你有一个朋友，我们称她为 </a:t>
            </a:r>
            <a:r>
              <a:rPr lang="en-US" altLang="zh-CN" dirty="0" err="1"/>
              <a:t>Farrin</a:t>
            </a:r>
            <a:r>
              <a:rPr lang="zh-CN" altLang="en-US" dirty="0"/>
              <a:t>，有一天你们聚到了一起，你向她展示了你近期的工作成果。她提出她可以向此项目添加一些功能。</a:t>
            </a:r>
            <a:endParaRPr lang="en-US" altLang="zh-CN" dirty="0"/>
          </a:p>
          <a:p>
            <a:r>
              <a:rPr lang="zh-CN" altLang="en-US" dirty="0"/>
              <a:t>但你不想把</a:t>
            </a:r>
            <a:r>
              <a:rPr lang="zh-CN" altLang="en-US" b="1" dirty="0"/>
              <a:t>自己</a:t>
            </a:r>
            <a:r>
              <a:rPr lang="zh-CN" altLang="en-US" dirty="0"/>
              <a:t>的电脑给她，让她来进行这些更改，你希望她使用她自己的电脑。</a:t>
            </a:r>
            <a:endParaRPr lang="en-US" altLang="zh-CN" dirty="0"/>
          </a:p>
          <a:p>
            <a:r>
              <a:rPr lang="zh-CN" altLang="en-US" dirty="0"/>
              <a:t>另外，你不想在她添加这些功能的时候只是</a:t>
            </a:r>
            <a:r>
              <a:rPr lang="zh-CN" altLang="en-US" b="1" dirty="0"/>
              <a:t>等待</a:t>
            </a:r>
            <a:r>
              <a:rPr lang="zh-CN" altLang="en-US" dirty="0"/>
              <a:t>，而是继续开发项目，然后在她完成时将她的更改合并进来。我们如何做到这一点呢？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以我的经验，通过来来回回的邮件传达项目的更改，会把后期的维护很快变成一场噩梦。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你已经在使用 </a:t>
            </a:r>
            <a:r>
              <a:rPr lang="en-US" altLang="zh-CN" dirty="0"/>
              <a:t>Git </a:t>
            </a:r>
            <a:r>
              <a:rPr lang="zh-CN" altLang="en-US" dirty="0"/>
              <a:t>跟踪项目，那么我们就用它来管理一切事务吧。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所以，</a:t>
            </a:r>
            <a:r>
              <a:rPr lang="en-US" altLang="zh-CN" dirty="0" err="1"/>
              <a:t>Farrin</a:t>
            </a:r>
            <a:r>
              <a:rPr lang="en-US" altLang="zh-CN" dirty="0"/>
              <a:t> </a:t>
            </a:r>
            <a:r>
              <a:rPr lang="zh-CN" altLang="en-US" dirty="0"/>
              <a:t>会在一个特定的分支开发此项目，她会把所做的一些更改添加到该分支上。当她在她的分支上工作的同时，你也会在你自己的特定分支上继续开发此项目。最后，当你获得 </a:t>
            </a:r>
            <a:r>
              <a:rPr lang="en-US" altLang="zh-CN" dirty="0" err="1"/>
              <a:t>Farrin</a:t>
            </a:r>
            <a:r>
              <a:rPr lang="en-US" altLang="zh-CN" dirty="0"/>
              <a:t> </a:t>
            </a:r>
            <a:r>
              <a:rPr lang="zh-CN" altLang="en-US" dirty="0"/>
              <a:t>的分支时，便可以将这两个分支合并在一起。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A3166-A36D-43A3-A50C-6C4A4EA83EFC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930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💡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 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和受欢迎度 💡</a:t>
            </a:r>
          </a:p>
          <a:p>
            <a:r>
              <a:rPr lang="en-US" altLang="zh-CN" dirty="0">
                <a:effectLst/>
              </a:rPr>
              <a:t>Star </a:t>
            </a:r>
            <a:r>
              <a:rPr lang="zh-CN" altLang="en-US" dirty="0">
                <a:effectLst/>
              </a:rPr>
              <a:t>是能帮助你跟踪感兴趣仓库的一个有用功能，同时也成为了衡量仓库受欢迎程度的手段。</a:t>
            </a:r>
          </a:p>
          <a:p>
            <a:r>
              <a:rPr lang="zh-CN" altLang="en-US" dirty="0">
                <a:effectLst/>
              </a:rPr>
              <a:t>如果你对提升仓库的星级不感兴趣，不如了解一下 </a:t>
            </a:r>
            <a:r>
              <a:rPr lang="en-US" altLang="zh-CN" dirty="0">
                <a:effectLst/>
              </a:rPr>
              <a:t>"watch" </a:t>
            </a:r>
            <a:r>
              <a:rPr lang="zh-CN" altLang="en-US" dirty="0">
                <a:effectLst/>
              </a:rPr>
              <a:t>仓库。现在就在看看吧！</a:t>
            </a:r>
            <a:endParaRPr lang="en-US" altLang="zh-CN" dirty="0">
              <a:effectLst/>
            </a:endParaRPr>
          </a:p>
          <a:p>
            <a:endParaRPr lang="en-US" altLang="zh-CN" dirty="0">
              <a:effectLst/>
            </a:endParaRPr>
          </a:p>
          <a:p>
            <a:r>
              <a:rPr lang="en-GB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Watch 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仓库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如果你要跟进一个项目的变化，并希望接收变更通知，</a:t>
            </a:r>
            <a:r>
              <a:rPr lang="en-GB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为你提供了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Watch"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功能：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如果你频繁地在一个仓库上工作，那么我建议你将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watch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设置改为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"Watching"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（持续关注）。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这样，当该仓库发生任何活动时，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都会通知你，例如当有人向仓库推送变更，创建了新的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Issues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，或者在现有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Issues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中添加了评论。</a:t>
            </a:r>
          </a:p>
          <a:p>
            <a:endParaRPr lang="zh-CN" altLang="en-US" dirty="0">
              <a:effectLst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A3166-A36D-43A3-A50C-6C4A4EA83EFC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481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3/8/2019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BF13E3E2-C83A-4ED4-B6B3-9607503E80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32" t="17280" r="23222" b="10233"/>
          <a:stretch/>
        </p:blipFill>
        <p:spPr>
          <a:xfrm>
            <a:off x="10500257" y="211385"/>
            <a:ext cx="1424451" cy="12603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3/8/2019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8E2727B-1BDE-42AB-82B8-14D196CBA5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32" t="17280" r="23222" b="10233"/>
          <a:stretch/>
        </p:blipFill>
        <p:spPr>
          <a:xfrm>
            <a:off x="10500257" y="211385"/>
            <a:ext cx="1424451" cy="12603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3/8/2019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87BEA9B-983C-4DA5-8525-0D7D415348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32" t="17280" r="23222" b="10233"/>
          <a:stretch/>
        </p:blipFill>
        <p:spPr>
          <a:xfrm>
            <a:off x="10500257" y="211385"/>
            <a:ext cx="1424451" cy="12603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3/8/2019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E89E293-C0B5-49AB-8874-2BD8E6FA00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32" t="17280" r="23222" b="10233"/>
          <a:stretch/>
        </p:blipFill>
        <p:spPr>
          <a:xfrm>
            <a:off x="10500257" y="211385"/>
            <a:ext cx="1424451" cy="12603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3/8/2019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03E6E54F-DC6E-44EC-BCAF-6A6AC63030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32" t="17280" r="23222" b="10233"/>
          <a:stretch/>
        </p:blipFill>
        <p:spPr>
          <a:xfrm>
            <a:off x="10500257" y="211385"/>
            <a:ext cx="1424451" cy="12603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3/8/2019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97F6173-DDDE-4BDA-BA5F-FC24D986BD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32" t="17280" r="23222" b="10233"/>
          <a:stretch/>
        </p:blipFill>
        <p:spPr>
          <a:xfrm>
            <a:off x="10500257" y="211385"/>
            <a:ext cx="1424451" cy="12603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3/8/2019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3842BEF-495A-4AA4-8157-9B5DA794AC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32" t="17280" r="23222" b="10233"/>
          <a:stretch/>
        </p:blipFill>
        <p:spPr>
          <a:xfrm>
            <a:off x="10500257" y="211385"/>
            <a:ext cx="1424451" cy="12603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3/8/2019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E3F76F3-A3ED-4AF7-9EAA-2EB4E720C4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32" t="17280" r="23222" b="10233"/>
          <a:stretch/>
        </p:blipFill>
        <p:spPr>
          <a:xfrm>
            <a:off x="10500257" y="211385"/>
            <a:ext cx="1424451" cy="12603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3/8/2019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1F98C1B-D083-44F9-B41C-A9417FBA6A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32" t="17280" r="23222" b="10233"/>
          <a:stretch/>
        </p:blipFill>
        <p:spPr>
          <a:xfrm>
            <a:off x="10500257" y="211385"/>
            <a:ext cx="1424451" cy="12603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3/8/2019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69D50FF-33EE-432F-8D2D-154CB25EF1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32" t="17280" r="23222" b="10233"/>
          <a:stretch/>
        </p:blipFill>
        <p:spPr>
          <a:xfrm>
            <a:off x="10500257" y="211385"/>
            <a:ext cx="1424451" cy="12603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3/8/2019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BD12C3B-F559-40DA-8956-CA706B28A9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1732" t="17280" r="23222" b="10233"/>
          <a:stretch/>
        </p:blipFill>
        <p:spPr>
          <a:xfrm>
            <a:off x="10500257" y="211385"/>
            <a:ext cx="1424451" cy="126030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3/8/2019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ytorch/pytorch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dillinger.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ud123-git-keyterms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room.udacity.com/courses/ud123/lessons/1b369991-f1ca-4d6a-ba8f-e8318d76322f/concepts/63a6f935-dea7-43c2-aaa3-61deea5070c8" TargetMode="External"/><Relationship Id="rId2" Type="http://schemas.openxmlformats.org/officeDocument/2006/relationships/hyperlink" Target="https://classroom.udacity.com/courses/ud123/lessons/1b369991-f1ca-4d6a-ba8f-e8318d76322f/concepts/8a5af628-7a18-49cf-bbc8-02691762f86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-scm.com/downloads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n.udacity.com/courses/all" TargetMode="External"/><Relationship Id="rId2" Type="http://schemas.openxmlformats.org/officeDocument/2006/relationships/hyperlink" Target="https://www.fast.ai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eeplearning.ai/" TargetMode="External"/><Relationship Id="rId4" Type="http://schemas.openxmlformats.org/officeDocument/2006/relationships/hyperlink" Target="http://cs231n.stanford.edu/2017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chris.beams.io/posts/git-commit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room.udacity.com/courses/ud123" TargetMode="External"/><Relationship Id="rId2" Type="http://schemas.openxmlformats.org/officeDocument/2006/relationships/hyperlink" Target="https://classroom.udacity.com/courses/ud77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s231n.stanford.edu/2017/" TargetMode="External"/><Relationship Id="rId5" Type="http://schemas.openxmlformats.org/officeDocument/2006/relationships/hyperlink" Target="https://classroom.udacity.com/courses/ud775" TargetMode="External"/><Relationship Id="rId4" Type="http://schemas.openxmlformats.org/officeDocument/2006/relationships/hyperlink" Target="https://classroom.udacity.com/courses/ud456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stanford.edu/slides/2017/cs231n_2017_lecture9.pdf" TargetMode="External"/><Relationship Id="rId2" Type="http://schemas.openxmlformats.org/officeDocument/2006/relationships/hyperlink" Target="http://cs231n.stanford.edu/slides/2017/cs231n_2017_lecture4.pdf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6600" dirty="0"/>
              <a:t>创新研究课程</a:t>
            </a:r>
            <a:br>
              <a:rPr lang="en-US" altLang="zh-CN" sz="6600" dirty="0"/>
            </a:br>
            <a:r>
              <a:rPr lang="zh-CN" altLang="en-US" sz="6600" dirty="0"/>
              <a:t>科研项目短课</a:t>
            </a:r>
            <a:endParaRPr lang="en-GB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68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91AABD-5E1E-4E58-B468-7A52E97C5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README</a:t>
            </a:r>
            <a:r>
              <a:rPr lang="zh-CN" altLang="en-US" dirty="0"/>
              <a:t>的构成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8EB9FD-4F35-45BA-AA76-ABECF874D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>
                <a:hlinkClick r:id="rId3"/>
              </a:rPr>
              <a:t>https://github.com/pytorch/pytorch</a:t>
            </a:r>
            <a:endParaRPr lang="en-GB" altLang="zh-CN" dirty="0"/>
          </a:p>
          <a:p>
            <a:endParaRPr lang="en-GB" altLang="zh-CN" dirty="0"/>
          </a:p>
          <a:p>
            <a:endParaRPr lang="en-GB" altLang="zh-CN" dirty="0"/>
          </a:p>
          <a:p>
            <a:r>
              <a:rPr lang="zh-CN" altLang="en-US" dirty="0"/>
              <a:t>随着代码量的增加，哪些部分也适用于加入 </a:t>
            </a:r>
            <a:r>
              <a:rPr lang="en-US" altLang="zh-CN" dirty="0"/>
              <a:t>readme </a:t>
            </a:r>
            <a:r>
              <a:rPr lang="zh-CN" altLang="en-US" dirty="0"/>
              <a:t>中 </a:t>
            </a:r>
            <a:r>
              <a:rPr lang="en-US" altLang="zh-CN" dirty="0"/>
              <a:t>?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dirty="0"/>
              <a:t>已知 </a:t>
            </a:r>
            <a:r>
              <a:rPr lang="en-US" altLang="zh-CN" dirty="0"/>
              <a:t>BUG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dirty="0"/>
              <a:t>常见问题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dirty="0"/>
              <a:t>你的项目已完成的报道评论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dirty="0"/>
              <a:t>内容列表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dirty="0"/>
              <a:t>你家猫咪的图片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0214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807F07-3BD9-43FE-BE8E-7C671F3B5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Markdown</a:t>
            </a:r>
            <a:r>
              <a:rPr lang="zh-CN" altLang="en-US" dirty="0"/>
              <a:t>编写易读的</a:t>
            </a:r>
            <a:r>
              <a:rPr lang="en-US" altLang="zh-CN" dirty="0"/>
              <a:t>README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ADDDE8-EF8B-4226-83D2-554A891D8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5ECED3-600F-46BC-B8A9-ECA8C307C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09" y="1606286"/>
            <a:ext cx="11454581" cy="483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98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0E3CD8-9EA0-4863-B0B5-2C5E22AD6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b="1" dirty="0"/>
              <a:t>Markdown </a:t>
            </a:r>
            <a:r>
              <a:rPr lang="zh-CN" altLang="en-US" b="1" dirty="0"/>
              <a:t>基础知识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181305-F90E-4A8C-9913-11E4324E4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Markdown </a:t>
            </a:r>
            <a:r>
              <a:rPr lang="zh-CN" altLang="en-US" dirty="0"/>
              <a:t>是一种轻型标记语言，经常用于 </a:t>
            </a:r>
            <a:r>
              <a:rPr lang="en-US" altLang="zh-CN" dirty="0"/>
              <a:t>README </a:t>
            </a:r>
            <a:r>
              <a:rPr lang="zh-CN" altLang="en-US" dirty="0"/>
              <a:t>的编写（但是也有用其他语言写的！）。它非常简单，大部分语法都很直观。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但实际上，</a:t>
            </a:r>
            <a:r>
              <a:rPr lang="en-US" altLang="zh-CN" dirty="0"/>
              <a:t>Markdown </a:t>
            </a:r>
            <a:r>
              <a:rPr lang="zh-CN" altLang="en-US" dirty="0"/>
              <a:t>有许多不同的“方言”，就像在口语中一样。其中每种“方言”都被称为 </a:t>
            </a:r>
            <a:r>
              <a:rPr lang="en-US" altLang="zh-CN" dirty="0"/>
              <a:t>Markdown </a:t>
            </a:r>
            <a:r>
              <a:rPr lang="zh-CN" altLang="en-US" dirty="0"/>
              <a:t>的“风格（</a:t>
            </a:r>
            <a:r>
              <a:rPr lang="en-US" altLang="zh-CN" dirty="0"/>
              <a:t>flavor</a:t>
            </a:r>
            <a:r>
              <a:rPr lang="zh-CN" altLang="en-US" dirty="0"/>
              <a:t>）”。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这些方言大部分都大致相同，只有细微差别。</a:t>
            </a:r>
          </a:p>
          <a:p>
            <a:r>
              <a:rPr lang="zh-CN" altLang="en-US" dirty="0"/>
              <a:t>由于你的 </a:t>
            </a:r>
            <a:r>
              <a:rPr lang="en-US" altLang="zh-CN" dirty="0"/>
              <a:t>README </a:t>
            </a:r>
            <a:r>
              <a:rPr lang="zh-CN" altLang="en-US" dirty="0"/>
              <a:t>最终会出现在 </a:t>
            </a:r>
            <a:r>
              <a:rPr lang="en-US" altLang="zh-CN" dirty="0"/>
              <a:t>GitHub </a:t>
            </a:r>
            <a:r>
              <a:rPr lang="zh-CN" altLang="en-US" dirty="0"/>
              <a:t>上，因此我们将使用 </a:t>
            </a:r>
            <a:r>
              <a:rPr lang="en-US" altLang="zh-CN" b="1" dirty="0"/>
              <a:t>GitHub </a:t>
            </a:r>
            <a:r>
              <a:rPr lang="zh-CN" altLang="en-US" b="1" dirty="0"/>
              <a:t>风格的 </a:t>
            </a:r>
            <a:r>
              <a:rPr lang="en-US" altLang="zh-CN" b="1" dirty="0"/>
              <a:t>Markdown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4385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2A4195-D9E6-43DC-89C3-C24BC7A1C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b="1" dirty="0"/>
              <a:t>Markdown </a:t>
            </a:r>
            <a:r>
              <a:rPr lang="zh-CN" altLang="en-US" b="1" dirty="0"/>
              <a:t>基础知识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430488-777B-4ECC-A01F-E3F941079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设置文本加粗</a:t>
            </a:r>
            <a:r>
              <a:rPr lang="en-US" altLang="zh-CN" b="1" dirty="0"/>
              <a:t>:</a:t>
            </a:r>
            <a:r>
              <a:rPr lang="zh-CN" altLang="en-US" dirty="0"/>
              <a:t>要将文本设置为</a:t>
            </a:r>
            <a:r>
              <a:rPr lang="zh-CN" altLang="en-US" b="1" dirty="0"/>
              <a:t>粗体</a:t>
            </a:r>
            <a:r>
              <a:rPr lang="zh-CN" altLang="en-US" dirty="0"/>
              <a:t>，请用两个星号将其括起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设置文本斜体</a:t>
            </a:r>
          </a:p>
          <a:p>
            <a:r>
              <a:rPr lang="zh-CN" altLang="en-US" dirty="0"/>
              <a:t>要将文本设置为</a:t>
            </a:r>
            <a:r>
              <a:rPr lang="en-US" altLang="zh-CN" dirty="0"/>
              <a:t>_</a:t>
            </a:r>
            <a:r>
              <a:rPr lang="zh-CN" altLang="en-US" dirty="0"/>
              <a:t>斜体</a:t>
            </a:r>
            <a:r>
              <a:rPr lang="en-US" altLang="zh-CN" dirty="0"/>
              <a:t>_</a:t>
            </a:r>
            <a:r>
              <a:rPr lang="zh-CN" altLang="en-US" dirty="0"/>
              <a:t>，请在文本两旁添加下划线。因此，这行代码：</a:t>
            </a:r>
          </a:p>
          <a:p>
            <a:endParaRPr lang="en-US" altLang="zh-CN" dirty="0"/>
          </a:p>
          <a:p>
            <a:endParaRPr lang="zh-CN" altLang="en-US" b="1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FA2FE9-F3B2-4F87-8317-7B3C0434F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381710"/>
            <a:ext cx="7839075" cy="12096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135C00D-6746-4A45-8101-E79CEAD13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054" y="4962217"/>
            <a:ext cx="7629525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86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87BDD7-5485-424A-9326-9646A7638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b="1" dirty="0"/>
              <a:t>Markdown </a:t>
            </a:r>
            <a:r>
              <a:rPr lang="zh-CN" altLang="en-US" b="1" dirty="0"/>
              <a:t>基础知识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8DB66B-59FF-4833-AA2C-F30729990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r>
              <a:rPr lang="zh-CN" altLang="en-US" dirty="0"/>
              <a:t>代码标记：用于标注普通文本中的代码，为此，你需要在代码文本两旁添加反撇号（</a:t>
            </a:r>
            <a:r>
              <a:rPr lang="en-US" altLang="zh-CN" dirty="0"/>
              <a:t>`</a:t>
            </a:r>
            <a:r>
              <a:rPr lang="zh-CN" altLang="en-US" dirty="0"/>
              <a:t>，不是单引号）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标题顺序： </a:t>
            </a:r>
            <a:r>
              <a:rPr lang="en-US" altLang="zh-CN" b="1" dirty="0"/>
              <a:t>#</a:t>
            </a:r>
            <a:endParaRPr lang="zh-CN" altLang="en-US" b="1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DCDB8F6-C82B-4D30-B2BC-0799FD68A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752514"/>
            <a:ext cx="7553325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07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810BD-9068-4464-B95E-832B62446F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 </a:t>
            </a:r>
            <a:r>
              <a:rPr lang="en-GB" altLang="zh-CN" dirty="0">
                <a:hlinkClick r:id="rId3"/>
              </a:rPr>
              <a:t>Dillinger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F5E69F-2DA9-450D-A031-200C3C3D70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想在浏览器中预览 </a:t>
            </a:r>
            <a:r>
              <a:rPr lang="en-GB" altLang="zh-CN" dirty="0"/>
              <a:t>Markdown</a:t>
            </a:r>
            <a:r>
              <a:rPr lang="zh-CN" altLang="en-GB" dirty="0"/>
              <a:t>，</a:t>
            </a:r>
            <a:r>
              <a:rPr lang="zh-CN" altLang="en-US" dirty="0"/>
              <a:t>试试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0574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3383AF-34BA-434D-8E1C-762383877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课后作业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AB36CA-33D3-4797-B77B-37488189A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Markdown</a:t>
            </a:r>
            <a:r>
              <a:rPr lang="zh-CN" altLang="en-US" dirty="0"/>
              <a:t>些一个</a:t>
            </a:r>
            <a:r>
              <a:rPr lang="en-US" altLang="zh-CN" dirty="0"/>
              <a:t>README</a:t>
            </a:r>
          </a:p>
          <a:p>
            <a:r>
              <a:rPr lang="zh-CN" altLang="en-US" dirty="0"/>
              <a:t>内容是关于希望对这门课程的收获。</a:t>
            </a:r>
            <a:endParaRPr lang="en-US" altLang="zh-CN" dirty="0"/>
          </a:p>
          <a:p>
            <a:r>
              <a:rPr lang="en-US" altLang="zh-CN" dirty="0"/>
              <a:t>Basic requirement:</a:t>
            </a:r>
          </a:p>
          <a:p>
            <a:pPr lvl="1"/>
            <a:r>
              <a:rPr lang="en-US" altLang="zh-CN" dirty="0"/>
              <a:t>Use bold</a:t>
            </a:r>
          </a:p>
          <a:p>
            <a:pPr lvl="1"/>
            <a:r>
              <a:rPr lang="en-US" altLang="zh-CN" dirty="0"/>
              <a:t>Use Italics</a:t>
            </a:r>
          </a:p>
          <a:p>
            <a:pPr lvl="1"/>
            <a:r>
              <a:rPr lang="en-US" altLang="zh-CN" dirty="0"/>
              <a:t>Use headings (at least 3 layers)</a:t>
            </a:r>
          </a:p>
        </p:txBody>
      </p:sp>
    </p:spTree>
    <p:extLst>
      <p:ext uri="{BB962C8B-B14F-4D97-AF65-F5344CB8AC3E}">
        <p14:creationId xmlns:p14="http://schemas.microsoft.com/office/powerpoint/2010/main" val="2690414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115686-C19C-4C89-82DA-55B4453678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FFA94D-BE18-4C8B-9837-89B11FEB15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048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029" y="3095273"/>
            <a:ext cx="4381500" cy="2857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56267" y="1061156"/>
            <a:ext cx="86924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2005, Linus Torvalds</a:t>
            </a:r>
            <a:br>
              <a:rPr lang="en-US" sz="4000" dirty="0"/>
            </a:br>
            <a:endParaRPr lang="en-GB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411125" y="2757361"/>
            <a:ext cx="60621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British Slang: unpleasant person</a:t>
            </a:r>
            <a:endParaRPr lang="en-GB" sz="2400" dirty="0"/>
          </a:p>
          <a:p>
            <a:endParaRPr lang="en-US" sz="2400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2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“I am an egotistical bastard and I name all my projects after myself: first Linux and now </a:t>
            </a:r>
            <a:r>
              <a:rPr lang="en-US" sz="2400" i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Git</a:t>
            </a:r>
            <a:r>
              <a:rPr lang="en-US" sz="2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”</a:t>
            </a:r>
          </a:p>
          <a:p>
            <a:r>
              <a:rPr lang="en-US" sz="2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						-- Linus Torvalds</a:t>
            </a:r>
            <a:endParaRPr lang="en-GB" sz="2400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32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F2345A-8A0A-4493-8C54-C13316245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什么是版本控制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C83B48-6752-481B-913E-0D91F9967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Google </a:t>
            </a:r>
            <a:r>
              <a:rPr lang="zh-CN" altLang="en-US" dirty="0"/>
              <a:t>文档的版本历史记录页面非常强大！我经常使用它，有时候输入了一些文字，然后删了，后来又意识到确实还要这些文字。</a:t>
            </a:r>
          </a:p>
          <a:p>
            <a:r>
              <a:rPr lang="zh-CN" altLang="en-US" dirty="0"/>
              <a:t>但是虽然功能很强大，但也并非十全十美。缺少了什么？我能想到的包括：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dirty="0"/>
              <a:t>标记更改的功能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dirty="0"/>
              <a:t>做出为何更改的详细描述的功能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dirty="0"/>
              <a:t>在同一文档的不同版本之间切换的功能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dirty="0"/>
              <a:t>撤消更改 </a:t>
            </a:r>
            <a:r>
              <a:rPr lang="en-US" altLang="zh-CN" dirty="0"/>
              <a:t>A</a:t>
            </a:r>
            <a:r>
              <a:rPr lang="zh-CN" altLang="en-US" dirty="0"/>
              <a:t>，编辑 </a:t>
            </a:r>
            <a:r>
              <a:rPr lang="en-US" altLang="zh-CN" dirty="0"/>
              <a:t>B</a:t>
            </a:r>
            <a:r>
              <a:rPr lang="zh-CN" altLang="en-US" dirty="0"/>
              <a:t>，然后回到更改 </a:t>
            </a:r>
            <a:r>
              <a:rPr lang="en-US" altLang="zh-CN" dirty="0"/>
              <a:t>A </a:t>
            </a:r>
            <a:r>
              <a:rPr lang="zh-CN" altLang="en-US" dirty="0"/>
              <a:t>并且不影响编辑 </a:t>
            </a:r>
            <a:r>
              <a:rPr lang="en-US" altLang="zh-CN" dirty="0"/>
              <a:t>B </a:t>
            </a:r>
            <a:r>
              <a:rPr lang="zh-CN" altLang="en-US" dirty="0"/>
              <a:t>的功能</a:t>
            </a:r>
          </a:p>
        </p:txBody>
      </p:sp>
    </p:spTree>
    <p:extLst>
      <p:ext uri="{BB962C8B-B14F-4D97-AF65-F5344CB8AC3E}">
        <p14:creationId xmlns:p14="http://schemas.microsoft.com/office/powerpoint/2010/main" val="3279042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Pre-course for AI </a:t>
            </a:r>
            <a:br>
              <a:rPr lang="en-GB" sz="4000" b="1" dirty="0"/>
            </a:br>
            <a:r>
              <a:rPr lang="zh-CN" altLang="en-US" sz="4000" dirty="0"/>
              <a:t>人工智能入门的基本科学知识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Description </a:t>
            </a:r>
            <a:r>
              <a:rPr lang="zh-CN" altLang="en-US" dirty="0"/>
              <a:t>课程描述</a:t>
            </a:r>
            <a:r>
              <a:rPr lang="en-US" dirty="0"/>
              <a:t>:</a:t>
            </a:r>
          </a:p>
          <a:p>
            <a:pPr marL="201168" lvl="1" indent="0">
              <a:buNone/>
            </a:pPr>
            <a:r>
              <a:rPr lang="zh-CN" altLang="en-US" dirty="0"/>
              <a:t>本课程将引导学生掌握的人工智能研究的基本技能技巧。课程完结时，学生将掌握使用</a:t>
            </a:r>
            <a:r>
              <a:rPr lang="en-US" altLang="zh-CN" dirty="0"/>
              <a:t>Latex</a:t>
            </a:r>
            <a:r>
              <a:rPr lang="zh-CN" altLang="en-US" dirty="0"/>
              <a:t>的基本科学写作技能，使用</a:t>
            </a:r>
            <a:r>
              <a:rPr lang="en-US" altLang="zh-CN" dirty="0" err="1"/>
              <a:t>Git</a:t>
            </a:r>
            <a:r>
              <a:rPr lang="zh-CN" altLang="en-US" dirty="0"/>
              <a:t>版本管理技能并将一个人脸识别的实例程序上传到</a:t>
            </a:r>
            <a:r>
              <a:rPr lang="en-US" altLang="zh-CN" dirty="0" err="1"/>
              <a:t>Github</a:t>
            </a:r>
            <a:r>
              <a:rPr lang="zh-CN" altLang="en-US" dirty="0"/>
              <a:t>的远程仓库上。</a:t>
            </a:r>
            <a:endParaRPr lang="en-US" dirty="0"/>
          </a:p>
          <a:p>
            <a:endParaRPr lang="en-US" dirty="0"/>
          </a:p>
          <a:p>
            <a:r>
              <a:rPr lang="en-US" dirty="0"/>
              <a:t>Prerequisites: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Proficiency in English  </a:t>
            </a:r>
            <a:r>
              <a:rPr lang="zh-CN" altLang="en-US" dirty="0"/>
              <a:t>英文文献阅读能力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Basic Programming </a:t>
            </a:r>
            <a:r>
              <a:rPr lang="zh-CN" altLang="en-US" dirty="0"/>
              <a:t>基本编程能力</a:t>
            </a: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zh-CN" dirty="0"/>
              <a:t>Keenness to Learn </a:t>
            </a:r>
            <a:r>
              <a:rPr lang="zh-CN" altLang="en-US" dirty="0"/>
              <a:t>课外阅读的热心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3254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8FDEB1-BC4D-42F7-AD6B-D412CF5D5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hlinkClick r:id="rId3" action="ppaction://hlinkfile"/>
              </a:rPr>
              <a:t>术语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8D79EB-2013-4A24-A9AD-7958093D5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zh-CN" altLang="en-US" b="1" dirty="0"/>
              <a:t>提交（</a:t>
            </a:r>
            <a:r>
              <a:rPr lang="en-GB" altLang="zh-CN" b="1" dirty="0"/>
              <a:t>Commit</a:t>
            </a:r>
            <a:r>
              <a:rPr lang="zh-CN" altLang="en-GB" b="1" dirty="0"/>
              <a:t>）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b="1" dirty="0"/>
              <a:t>仓库（</a:t>
            </a:r>
            <a:r>
              <a:rPr lang="en-GB" altLang="zh-CN" b="1" dirty="0"/>
              <a:t>Repository / repo</a:t>
            </a:r>
            <a:r>
              <a:rPr lang="zh-CN" altLang="en-GB" b="1" dirty="0"/>
              <a:t>）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b="1" dirty="0"/>
              <a:t>工作目录 </a:t>
            </a:r>
            <a:r>
              <a:rPr lang="en-US" altLang="zh-CN" b="1" dirty="0"/>
              <a:t>/ </a:t>
            </a:r>
            <a:r>
              <a:rPr lang="zh-CN" altLang="en-US" b="1" dirty="0"/>
              <a:t>工作区（</a:t>
            </a:r>
            <a:r>
              <a:rPr lang="en-GB" altLang="zh-CN" b="1" dirty="0"/>
              <a:t>Working Directory</a:t>
            </a:r>
            <a:r>
              <a:rPr lang="zh-CN" altLang="en-GB" b="1" dirty="0"/>
              <a:t>）</a:t>
            </a:r>
            <a:endParaRPr lang="en-US" altLang="zh-CN" b="1" dirty="0"/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b="1" dirty="0"/>
              <a:t>分支（</a:t>
            </a:r>
            <a:r>
              <a:rPr lang="en-GB" altLang="zh-CN" b="1" dirty="0"/>
              <a:t>Branch</a:t>
            </a:r>
            <a:r>
              <a:rPr lang="zh-CN" altLang="en-GB" b="1" dirty="0"/>
              <a:t>）</a:t>
            </a:r>
          </a:p>
          <a:p>
            <a:endParaRPr lang="zh-CN" altLang="en-GB" b="1" dirty="0"/>
          </a:p>
          <a:p>
            <a:pPr lvl="1"/>
            <a:r>
              <a:rPr lang="zh-CN" altLang="en-US" b="1" dirty="0"/>
              <a:t>检出（</a:t>
            </a:r>
            <a:r>
              <a:rPr lang="en-GB" altLang="zh-CN" b="1" dirty="0"/>
              <a:t>Checkout</a:t>
            </a:r>
            <a:r>
              <a:rPr lang="zh-CN" altLang="en-GB" b="1" dirty="0"/>
              <a:t>）</a:t>
            </a:r>
          </a:p>
          <a:p>
            <a:pPr lvl="1"/>
            <a:r>
              <a:rPr lang="zh-CN" altLang="en-US" b="1" dirty="0"/>
              <a:t>暂存区 </a:t>
            </a:r>
            <a:r>
              <a:rPr lang="en-US" altLang="zh-CN" b="1" dirty="0"/>
              <a:t>/ </a:t>
            </a:r>
            <a:r>
              <a:rPr lang="zh-CN" altLang="en-US" b="1" dirty="0"/>
              <a:t>暂存索引 </a:t>
            </a:r>
            <a:r>
              <a:rPr lang="en-US" altLang="zh-CN" b="1" dirty="0"/>
              <a:t>/ </a:t>
            </a:r>
            <a:r>
              <a:rPr lang="zh-CN" altLang="en-US" b="1" dirty="0"/>
              <a:t>索引（</a:t>
            </a:r>
            <a:r>
              <a:rPr lang="en-GB" altLang="zh-CN" b="1" dirty="0"/>
              <a:t>Staging Area / Staging Index / Index</a:t>
            </a:r>
            <a:r>
              <a:rPr lang="zh-CN" altLang="en-GB" b="1" dirty="0"/>
              <a:t>）</a:t>
            </a:r>
          </a:p>
          <a:p>
            <a:pPr lvl="1"/>
            <a:r>
              <a:rPr lang="en-GB" altLang="zh-CN" b="1" dirty="0"/>
              <a:t>SHA: </a:t>
            </a:r>
            <a:r>
              <a:rPr lang="zh-CN" altLang="en-US" dirty="0">
                <a:solidFill>
                  <a:schemeClr val="tx1"/>
                </a:solidFill>
              </a:rPr>
              <a:t>全称是</a:t>
            </a:r>
            <a:r>
              <a:rPr lang="en-US" altLang="zh-CN" dirty="0">
                <a:solidFill>
                  <a:schemeClr val="tx1"/>
                </a:solidFill>
              </a:rPr>
              <a:t>"Secure Hash Algorithm"</a:t>
            </a:r>
            <a:r>
              <a:rPr lang="zh-CN" altLang="en-US" dirty="0">
                <a:solidFill>
                  <a:schemeClr val="tx1"/>
                </a:solidFill>
              </a:rPr>
              <a:t>（安全哈希算法）</a:t>
            </a:r>
            <a:endParaRPr lang="en-US" altLang="zh-CN" dirty="0">
              <a:solidFill>
                <a:schemeClr val="tx1"/>
              </a:solidFill>
            </a:endParaRPr>
          </a:p>
          <a:p>
            <a:pPr lvl="2"/>
            <a:r>
              <a:rPr lang="zh-CN" altLang="en-US" dirty="0">
                <a:solidFill>
                  <a:schemeClr val="tx1"/>
                </a:solidFill>
              </a:rPr>
              <a:t>它是一个长 </a:t>
            </a:r>
            <a:r>
              <a:rPr lang="en-US" altLang="zh-CN" dirty="0">
                <a:solidFill>
                  <a:schemeClr val="tx1"/>
                </a:solidFill>
              </a:rPr>
              <a:t>40 </a:t>
            </a:r>
            <a:r>
              <a:rPr lang="zh-CN" altLang="en-US" dirty="0">
                <a:solidFill>
                  <a:schemeClr val="tx1"/>
                </a:solidFill>
              </a:rPr>
              <a:t>个字符的字符串（由 </a:t>
            </a:r>
            <a:r>
              <a:rPr lang="en-US" altLang="zh-CN" dirty="0">
                <a:solidFill>
                  <a:schemeClr val="tx1"/>
                </a:solidFill>
              </a:rPr>
              <a:t>0–9 </a:t>
            </a:r>
            <a:r>
              <a:rPr lang="zh-CN" altLang="en-US" dirty="0">
                <a:solidFill>
                  <a:schemeClr val="tx1"/>
                </a:solidFill>
              </a:rPr>
              <a:t>和 </a:t>
            </a:r>
            <a:r>
              <a:rPr lang="en-US" altLang="zh-CN" dirty="0">
                <a:solidFill>
                  <a:schemeClr val="tx1"/>
                </a:solidFill>
              </a:rPr>
              <a:t>a–f </a:t>
            </a:r>
            <a:r>
              <a:rPr lang="zh-CN" altLang="en-US" dirty="0">
                <a:solidFill>
                  <a:schemeClr val="tx1"/>
                </a:solidFill>
              </a:rPr>
              <a:t>组成），并根据 </a:t>
            </a:r>
            <a:r>
              <a:rPr lang="en-US" altLang="zh-CN" dirty="0">
                <a:solidFill>
                  <a:schemeClr val="tx1"/>
                </a:solidFill>
              </a:rPr>
              <a:t>Git </a:t>
            </a:r>
            <a:r>
              <a:rPr lang="zh-CN" altLang="en-US" dirty="0">
                <a:solidFill>
                  <a:schemeClr val="tx1"/>
                </a:solidFill>
              </a:rPr>
              <a:t>中的文件或目录结构的内容计算得出。</a:t>
            </a:r>
            <a:endParaRPr lang="en-GB" altLang="zh-CN" b="1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160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5C722B-000F-48D6-9BA7-D138C699C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Quiz</a:t>
            </a:r>
            <a:endParaRPr lang="zh-CN" altLang="en-US" dirty="0"/>
          </a:p>
        </p:txBody>
      </p:sp>
      <p:pic>
        <p:nvPicPr>
          <p:cNvPr id="4" name="Git1">
            <a:hlinkClick r:id="" action="ppaction://media"/>
            <a:extLst>
              <a:ext uri="{FF2B5EF4-FFF2-40B4-BE49-F238E27FC236}">
                <a16:creationId xmlns:a16="http://schemas.microsoft.com/office/drawing/2014/main" id="{D2804B8A-3955-404B-B9CA-A55E855222E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03718" y="1855347"/>
            <a:ext cx="7151688" cy="4022725"/>
          </a:xfrm>
        </p:spPr>
      </p:pic>
    </p:spTree>
    <p:extLst>
      <p:ext uri="{BB962C8B-B14F-4D97-AF65-F5344CB8AC3E}">
        <p14:creationId xmlns:p14="http://schemas.microsoft.com/office/powerpoint/2010/main" val="207546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8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6F8181-7430-49FE-B252-3FDA68505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Quiz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AB65F5-96D5-4CCB-A024-94140709F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sz="2400" dirty="0"/>
              <a:t>HTML </a:t>
            </a:r>
            <a:r>
              <a:rPr lang="zh-CN" altLang="en-US" sz="2400" dirty="0"/>
              <a:t>文件在暂存区具有 </a:t>
            </a:r>
            <a:r>
              <a:rPr lang="en-GB" altLang="zh-CN" sz="2400" dirty="0"/>
              <a:t>HTML </a:t>
            </a:r>
            <a:r>
              <a:rPr lang="zh-CN" altLang="en-US" sz="2400" dirty="0"/>
              <a:t>和 </a:t>
            </a:r>
            <a:r>
              <a:rPr lang="en-GB" altLang="zh-CN" sz="2400" dirty="0"/>
              <a:t>CSS </a:t>
            </a:r>
            <a:r>
              <a:rPr lang="zh-CN" altLang="en-US" sz="2400" dirty="0"/>
              <a:t>更改，并在工作目录中具有其他 </a:t>
            </a:r>
            <a:r>
              <a:rPr lang="en-GB" altLang="zh-CN" sz="2400" dirty="0"/>
              <a:t>HTML </a:t>
            </a:r>
            <a:r>
              <a:rPr lang="zh-CN" altLang="en-US" sz="2400" dirty="0"/>
              <a:t>更改。根据你现目前所学的 </a:t>
            </a:r>
            <a:r>
              <a:rPr lang="en-GB" altLang="zh-CN" sz="2400" dirty="0"/>
              <a:t>commit </a:t>
            </a:r>
            <a:r>
              <a:rPr lang="zh-CN" altLang="en-US" sz="2400" dirty="0"/>
              <a:t>工作原理知识，如果现在 </a:t>
            </a:r>
            <a:r>
              <a:rPr lang="en-GB" altLang="zh-CN" sz="2400" dirty="0"/>
              <a:t>commit </a:t>
            </a:r>
            <a:r>
              <a:rPr lang="zh-CN" altLang="en-US" sz="2400" dirty="0"/>
              <a:t>的话，会 </a:t>
            </a:r>
            <a:r>
              <a:rPr lang="en-GB" altLang="zh-CN" sz="2400" dirty="0"/>
              <a:t>commit </a:t>
            </a:r>
            <a:r>
              <a:rPr lang="zh-CN" altLang="en-US" sz="2400" dirty="0"/>
              <a:t>什么内容？</a:t>
            </a:r>
            <a:endParaRPr lang="en-US" altLang="zh-CN" sz="2400" dirty="0"/>
          </a:p>
          <a:p>
            <a:endParaRPr lang="en-US" altLang="zh-CN" dirty="0"/>
          </a:p>
          <a:p>
            <a:pPr marL="457200" indent="-457200">
              <a:buFont typeface="+mj-lt"/>
              <a:buAutoNum type="alphaUcPeriod"/>
            </a:pPr>
            <a:r>
              <a:rPr lang="zh-CN" altLang="en-US" dirty="0"/>
              <a:t>只有暂存区的</a:t>
            </a:r>
            <a:r>
              <a:rPr lang="en-US" altLang="zh-CN" dirty="0"/>
              <a:t>HTML</a:t>
            </a:r>
            <a:r>
              <a:rPr lang="zh-CN" altLang="en-US" dirty="0"/>
              <a:t>文件更改</a:t>
            </a:r>
            <a:endParaRPr lang="en-US" altLang="zh-CN" dirty="0"/>
          </a:p>
          <a:p>
            <a:pPr marL="457200" indent="-457200">
              <a:buFont typeface="+mj-lt"/>
              <a:buAutoNum type="alphaUcPeriod"/>
            </a:pPr>
            <a:r>
              <a:rPr lang="zh-CN" altLang="en-US" dirty="0"/>
              <a:t>只有暂存区的</a:t>
            </a:r>
            <a:r>
              <a:rPr lang="en-US" altLang="zh-CN" dirty="0"/>
              <a:t>CSS</a:t>
            </a:r>
            <a:r>
              <a:rPr lang="zh-CN" altLang="en-US" dirty="0"/>
              <a:t>文件更改</a:t>
            </a:r>
            <a:endParaRPr lang="en-US" altLang="zh-CN" dirty="0"/>
          </a:p>
          <a:p>
            <a:pPr marL="457200" indent="-457200">
              <a:buFont typeface="+mj-lt"/>
              <a:buAutoNum type="alphaUcPeriod"/>
            </a:pPr>
            <a:r>
              <a:rPr lang="zh-CN" altLang="en-US" dirty="0"/>
              <a:t>暂存区的</a:t>
            </a:r>
            <a:r>
              <a:rPr lang="en-US" altLang="zh-CN" dirty="0"/>
              <a:t>HTML</a:t>
            </a:r>
            <a:r>
              <a:rPr lang="zh-CN" altLang="en-US" dirty="0"/>
              <a:t>和</a:t>
            </a:r>
            <a:r>
              <a:rPr lang="en-US" altLang="zh-CN" dirty="0"/>
              <a:t>CSS</a:t>
            </a:r>
            <a:r>
              <a:rPr lang="zh-CN" altLang="en-US" dirty="0"/>
              <a:t>文件更改</a:t>
            </a:r>
            <a:endParaRPr lang="en-US" altLang="zh-CN" dirty="0"/>
          </a:p>
          <a:p>
            <a:pPr marL="457200" indent="-457200">
              <a:buFont typeface="+mj-lt"/>
              <a:buAutoNum type="alphaUcPeriod"/>
            </a:pPr>
            <a:r>
              <a:rPr lang="zh-CN" altLang="en-US" dirty="0"/>
              <a:t>工作目录和暂存区的</a:t>
            </a:r>
            <a:r>
              <a:rPr lang="en-US" altLang="zh-CN" dirty="0"/>
              <a:t>HTML</a:t>
            </a:r>
            <a:r>
              <a:rPr lang="zh-CN" altLang="en-US" dirty="0"/>
              <a:t>文件更改</a:t>
            </a:r>
          </a:p>
        </p:txBody>
      </p:sp>
    </p:spTree>
    <p:extLst>
      <p:ext uri="{BB962C8B-B14F-4D97-AF65-F5344CB8AC3E}">
        <p14:creationId xmlns:p14="http://schemas.microsoft.com/office/powerpoint/2010/main" val="1355633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B00C8F-1CAB-4D91-AE74-5AA9FEE98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Windows </a:t>
            </a:r>
            <a:r>
              <a:rPr lang="zh-CN" altLang="en-US" dirty="0">
                <a:hlinkClick r:id="rId2"/>
              </a:rPr>
              <a:t>设置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39535D-A096-44F7-9A52-34161B516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Mac/Linux </a:t>
            </a:r>
            <a:r>
              <a:rPr lang="zh-CN" altLang="en-US" dirty="0">
                <a:hlinkClick r:id="rId3"/>
              </a:rPr>
              <a:t>设置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安装 </a:t>
            </a:r>
            <a:r>
              <a:rPr lang="en-US" altLang="zh-CN" b="1" dirty="0"/>
              <a:t>Git</a:t>
            </a:r>
          </a:p>
          <a:p>
            <a:r>
              <a:rPr lang="zh-CN" altLang="en-US" dirty="0"/>
              <a:t>要下载 </a:t>
            </a:r>
            <a:r>
              <a:rPr lang="en-US" altLang="zh-CN" dirty="0"/>
              <a:t>Git</a:t>
            </a:r>
            <a:r>
              <a:rPr lang="zh-CN" altLang="en-US" dirty="0"/>
              <a:t>：</a:t>
            </a:r>
          </a:p>
          <a:p>
            <a:r>
              <a:rPr lang="zh-CN" altLang="en-US" dirty="0"/>
              <a:t>转到 </a:t>
            </a:r>
            <a:r>
              <a:rPr lang="en-US" altLang="zh-CN" dirty="0">
                <a:hlinkClick r:id="rId4"/>
              </a:rPr>
              <a:t>https://git-scm.com/downloads</a:t>
            </a:r>
            <a:endParaRPr lang="zh-CN" altLang="en-US" dirty="0"/>
          </a:p>
          <a:p>
            <a:r>
              <a:rPr lang="zh-CN" altLang="en-US" dirty="0"/>
              <a:t>下载 </a:t>
            </a:r>
            <a:r>
              <a:rPr lang="en-US" altLang="zh-CN" dirty="0"/>
              <a:t>Windows </a:t>
            </a:r>
            <a:r>
              <a:rPr lang="zh-CN" altLang="en-US" dirty="0"/>
              <a:t>版软件</a:t>
            </a:r>
          </a:p>
          <a:p>
            <a:r>
              <a:rPr lang="zh-CN" altLang="en-US" dirty="0"/>
              <a:t>安装 </a:t>
            </a:r>
            <a:r>
              <a:rPr lang="en-US" altLang="zh-CN" dirty="0"/>
              <a:t>Git </a:t>
            </a:r>
            <a:r>
              <a:rPr lang="zh-CN" altLang="en-US" dirty="0"/>
              <a:t>并选择所有默认选项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1423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E82F76-5A11-4FEC-B199-B0B52332F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初次配置</a:t>
            </a:r>
            <a:r>
              <a:rPr lang="en-US" altLang="zh-CN" dirty="0"/>
              <a:t>Git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EFBF7A5-6044-459C-9A43-A0E8A4C46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596"/>
          <a:stretch/>
        </p:blipFill>
        <p:spPr>
          <a:xfrm>
            <a:off x="1941725" y="1835682"/>
            <a:ext cx="7811875" cy="439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8523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2CA6B7-35FD-47F4-BC81-1FD181CAC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</a:t>
            </a:r>
            <a:r>
              <a:rPr lang="en-US" altLang="zh-CN" dirty="0"/>
              <a:t>Git</a:t>
            </a:r>
            <a:r>
              <a:rPr lang="zh-CN" altLang="en-US" dirty="0"/>
              <a:t>仓库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CD5B56-895C-4458-9FB1-56472D1B3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b="1" dirty="0"/>
              <a:t>git </a:t>
            </a:r>
            <a:r>
              <a:rPr lang="en-GB" altLang="zh-CN" b="1" dirty="0" err="1"/>
              <a:t>init</a:t>
            </a:r>
            <a:r>
              <a:rPr lang="en-GB" altLang="zh-CN" b="1" dirty="0"/>
              <a:t> </a:t>
            </a:r>
            <a:r>
              <a:rPr lang="zh-CN" altLang="en-US" b="1" dirty="0"/>
              <a:t>命令的作用</a:t>
            </a:r>
            <a:r>
              <a:rPr lang="en-US" altLang="zh-CN" b="1" dirty="0"/>
              <a:t>:</a:t>
            </a:r>
          </a:p>
          <a:p>
            <a:r>
              <a:rPr lang="zh-CN" altLang="en-US" b="1" dirty="0"/>
              <a:t>运行 </a:t>
            </a:r>
            <a:r>
              <a:rPr lang="en-US" altLang="zh-CN" b="1" dirty="0"/>
              <a:t>git </a:t>
            </a:r>
            <a:r>
              <a:rPr lang="en-US" altLang="zh-CN" b="1" dirty="0" err="1"/>
              <a:t>init</a:t>
            </a:r>
            <a:r>
              <a:rPr lang="en-US" altLang="zh-CN" b="1" dirty="0"/>
              <a:t> </a:t>
            </a:r>
            <a:r>
              <a:rPr lang="zh-CN" altLang="en-US" b="1" dirty="0"/>
              <a:t>命令会初始化</a:t>
            </a:r>
            <a:r>
              <a:rPr lang="en-US" altLang="zh-CN" b="1" dirty="0"/>
              <a:t>Git</a:t>
            </a:r>
            <a:r>
              <a:rPr lang="zh-CN" altLang="en-US" b="1" dirty="0"/>
              <a:t>跟踪所有内容会用到的所有必要文件和目录。</a:t>
            </a:r>
            <a:endParaRPr lang="en-US" altLang="zh-CN" b="1" dirty="0"/>
          </a:p>
          <a:p>
            <a:r>
              <a:rPr lang="zh-CN" altLang="en-US" b="1" dirty="0"/>
              <a:t>所有这些文件都存储在叫做 </a:t>
            </a:r>
            <a:r>
              <a:rPr lang="en-US" altLang="zh-CN" b="1" dirty="0"/>
              <a:t>.git </a:t>
            </a:r>
            <a:r>
              <a:rPr lang="zh-CN" altLang="en-US" b="1" dirty="0"/>
              <a:t>（注意开头有个 </a:t>
            </a:r>
            <a:r>
              <a:rPr lang="en-US" altLang="zh-CN" b="1" dirty="0"/>
              <a:t>., </a:t>
            </a:r>
            <a:r>
              <a:rPr lang="zh-CN" altLang="en-US" b="1" dirty="0"/>
              <a:t>它将是一个隐藏目录）</a:t>
            </a:r>
            <a:endParaRPr lang="en-US" altLang="zh-CN" b="1" dirty="0"/>
          </a:p>
          <a:p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622019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D1B49C-E254-49BC-AE60-8B68CF6F8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克隆现有仓库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C9DE5D-0CFF-49E3-9E2A-A088503F3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、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克隆这个</a:t>
            </a:r>
            <a:r>
              <a:rPr lang="en-US" altLang="zh-CN" dirty="0"/>
              <a:t>ppt</a:t>
            </a:r>
          </a:p>
          <a:p>
            <a:r>
              <a:rPr lang="en-US" altLang="zh-CN" dirty="0"/>
              <a:t>git clone https://github.com/stevenwudi/AI_Precourse_2019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BF738E-6DDC-4D05-AFFA-51F051FED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683" y="2058782"/>
            <a:ext cx="787717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5730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EF7E6A-CAC9-4F75-AF72-D1EB4002D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判断仓库的状态和显示</a:t>
            </a:r>
            <a:r>
              <a:rPr lang="en-US" altLang="zh-CN" dirty="0"/>
              <a:t>log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E26E27-6C53-4DF9-93B7-44B74C14A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r>
              <a:rPr lang="en-US" altLang="zh-CN" dirty="0"/>
              <a:t>git status</a:t>
            </a:r>
          </a:p>
          <a:p>
            <a:endParaRPr lang="en-US" altLang="zh-CN" dirty="0"/>
          </a:p>
          <a:p>
            <a:r>
              <a:rPr lang="en-US" altLang="zh-CN" dirty="0"/>
              <a:t>git log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8846170-8811-47D0-9041-76BCD4056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271" y="2880768"/>
            <a:ext cx="65" cy="830997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86BF5D-1711-408F-8E65-0DEB497EE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817" y="2003937"/>
            <a:ext cx="7385511" cy="345296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BB3B58D-5252-419F-A113-F4F7F4BE621A}"/>
              </a:ext>
            </a:extLst>
          </p:cNvPr>
          <p:cNvSpPr txBox="1"/>
          <p:nvPr/>
        </p:nvSpPr>
        <p:spPr>
          <a:xfrm>
            <a:off x="452284" y="5899767"/>
            <a:ext cx="6130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i="1" dirty="0">
                <a:solidFill>
                  <a:srgbClr val="0F2B3D"/>
                </a:solidFill>
                <a:latin typeface="Arial Unicode MS" panose="020B0604020202020204" pitchFamily="34" charset="-128"/>
                <a:ea typeface="Source Code Pro"/>
              </a:rPr>
              <a:t>git </a:t>
            </a:r>
            <a:r>
              <a:rPr lang="zh-CN" altLang="zh-CN" i="1" dirty="0">
                <a:solidFill>
                  <a:srgbClr val="0086B3"/>
                </a:solidFill>
                <a:latin typeface="Arial Unicode MS" panose="020B0604020202020204" pitchFamily="34" charset="-128"/>
                <a:ea typeface="Source Code Pro"/>
              </a:rPr>
              <a:t>clone</a:t>
            </a:r>
            <a:r>
              <a:rPr lang="zh-CN" altLang="zh-CN" i="1" dirty="0">
                <a:solidFill>
                  <a:srgbClr val="0F2B3D"/>
                </a:solidFill>
                <a:latin typeface="Arial Unicode MS" panose="020B0604020202020204" pitchFamily="34" charset="-128"/>
                <a:ea typeface="Source Code Pro"/>
              </a:rPr>
              <a:t> https://github.com/udacity/course-git-blog-project</a:t>
            </a:r>
            <a:r>
              <a:rPr lang="zh-CN" altLang="zh-CN" sz="1400" dirty="0"/>
              <a:t> </a:t>
            </a:r>
            <a:endParaRPr lang="zh-CN" altLang="zh-CN" sz="4000" dirty="0"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99622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58FF73-15F0-4A2B-8698-619701502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Quiz</a:t>
            </a:r>
            <a:endParaRPr lang="zh-CN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16CE372-D375-440F-B5D1-872AF02D259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32706" y="2524924"/>
            <a:ext cx="6052939" cy="615553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2E3D49"/>
                </a:solidFill>
                <a:effectLst/>
                <a:latin typeface="Arial" panose="020B0604020202020204" pitchFamily="34" charset="0"/>
                <a:ea typeface="Open Sans"/>
              </a:rPr>
              <a:t>看看 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F2B3D"/>
                </a:solidFill>
                <a:effectLst/>
                <a:latin typeface="Arial Unicode MS" panose="020B0604020202020204" pitchFamily="34" charset="-128"/>
                <a:ea typeface="Source Code Pro"/>
              </a:rPr>
              <a:t>index.html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2E3D49"/>
                </a:solidFill>
                <a:effectLst/>
                <a:ea typeface="Open Sans"/>
              </a:rPr>
              <a:t> 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2E3D49"/>
                </a:solidFill>
                <a:effectLst/>
                <a:latin typeface="Arial" panose="020B0604020202020204" pitchFamily="34" charset="0"/>
                <a:ea typeface="Open Sans"/>
              </a:rPr>
              <a:t>文件中第 15 行的 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F2B3D"/>
                </a:solidFill>
                <a:effectLst/>
                <a:latin typeface="Arial Unicode MS" panose="020B0604020202020204" pitchFamily="34" charset="-128"/>
                <a:ea typeface="Source Code Pro"/>
              </a:rPr>
              <a:t>&lt;h1&gt;Expedition&lt;/h1&gt;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2E3D49"/>
                </a:solidFill>
                <a:effectLst/>
                <a:ea typeface="Open Sans"/>
              </a:rPr>
              <a:t> 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2E3D49"/>
                </a:solidFill>
                <a:effectLst/>
                <a:latin typeface="Arial" panose="020B0604020202020204" pitchFamily="34" charset="0"/>
                <a:ea typeface="Open Sans"/>
              </a:rPr>
              <a:t>标题。</a:t>
            </a:r>
            <a:endParaRPr kumimoji="0" lang="zh-CN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2E3D49"/>
                </a:solidFill>
                <a:effectLst/>
                <a:latin typeface="Arial" panose="020B0604020202020204" pitchFamily="34" charset="0"/>
                <a:ea typeface="Open Sans"/>
              </a:rPr>
              <a:t>根据你所看到的内容，你觉得该标题是何时被添加的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2E3D49"/>
                </a:solidFill>
                <a:effectLst/>
                <a:latin typeface="Arial" panose="020B0604020202020204" pitchFamily="34" charset="0"/>
                <a:ea typeface="Open Sans"/>
              </a:rPr>
              <a:t>？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25E275C-0F29-4083-B1C8-201435328E0A}"/>
              </a:ext>
            </a:extLst>
          </p:cNvPr>
          <p:cNvSpPr/>
          <p:nvPr/>
        </p:nvSpPr>
        <p:spPr>
          <a:xfrm>
            <a:off x="1061853" y="1946476"/>
            <a:ext cx="6123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i="1" dirty="0">
                <a:solidFill>
                  <a:srgbClr val="0F2B3D"/>
                </a:solidFill>
                <a:latin typeface="Arial Unicode MS" panose="020B0604020202020204" pitchFamily="34" charset="-128"/>
                <a:ea typeface="Source Code Pro"/>
              </a:rPr>
              <a:t>git </a:t>
            </a:r>
            <a:r>
              <a:rPr lang="zh-CN" altLang="zh-CN" i="1" dirty="0">
                <a:solidFill>
                  <a:srgbClr val="0086B3"/>
                </a:solidFill>
                <a:latin typeface="Arial Unicode MS" panose="020B0604020202020204" pitchFamily="34" charset="-128"/>
                <a:ea typeface="Source Code Pro"/>
              </a:rPr>
              <a:t>clone</a:t>
            </a:r>
            <a:r>
              <a:rPr lang="zh-CN" altLang="zh-CN" i="1" dirty="0">
                <a:solidFill>
                  <a:srgbClr val="0F2B3D"/>
                </a:solidFill>
                <a:latin typeface="Arial Unicode MS" panose="020B0604020202020204" pitchFamily="34" charset="-128"/>
                <a:ea typeface="Source Code Pro"/>
              </a:rPr>
              <a:t> https://github.com/udacity/course-git-blog-project</a:t>
            </a:r>
            <a:r>
              <a:rPr lang="zh-CN" altLang="zh-CN" sz="1400" dirty="0"/>
              <a:t> </a:t>
            </a:r>
            <a:endParaRPr lang="zh-CN" altLang="zh-CN" sz="4000" dirty="0">
              <a:latin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8C6F47C-291D-4B81-8275-F838C7730BFB}"/>
              </a:ext>
            </a:extLst>
          </p:cNvPr>
          <p:cNvSpPr/>
          <p:nvPr/>
        </p:nvSpPr>
        <p:spPr>
          <a:xfrm>
            <a:off x="1030621" y="371752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2E3D49"/>
                </a:solidFill>
                <a:latin typeface="Open Sans"/>
              </a:rPr>
              <a:t>所以我们不确定何时添加的标题。那么，再回答一个更简单的问题：谁添加了这个标题？或者说，你能在只看代码的情况下告诉我是谁添加的吗？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706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173256-02CA-4B1F-9B39-2EB105FA4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Quiz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39239-A175-4B52-BE54-59B49C1A5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使用 </a:t>
            </a:r>
            <a:r>
              <a:rPr lang="en-US" altLang="zh-CN" dirty="0"/>
              <a:t>git log </a:t>
            </a:r>
            <a:r>
              <a:rPr lang="zh-CN" altLang="en-US" dirty="0"/>
              <a:t>查找 </a:t>
            </a:r>
            <a:r>
              <a:rPr lang="en-US" altLang="zh-CN" dirty="0"/>
              <a:t>SHA </a:t>
            </a:r>
            <a:r>
              <a:rPr lang="zh-CN" altLang="en-US" dirty="0"/>
              <a:t>以 </a:t>
            </a:r>
            <a:r>
              <a:rPr lang="en-US" altLang="zh-CN" dirty="0"/>
              <a:t>f9720a</a:t>
            </a:r>
            <a:r>
              <a:rPr lang="zh-CN" altLang="en-US" dirty="0"/>
              <a:t> 开头的</a:t>
            </a:r>
            <a:r>
              <a:rPr lang="en-US" altLang="zh-CN" dirty="0"/>
              <a:t>commit,</a:t>
            </a:r>
            <a:r>
              <a:rPr lang="zh-CN" altLang="en-US" dirty="0"/>
              <a:t>谁提交了这条</a:t>
            </a:r>
            <a:r>
              <a:rPr lang="en-US" altLang="zh-CN" dirty="0"/>
              <a:t>commit?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dirty="0"/>
              <a:t>James Parkes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dirty="0"/>
              <a:t>Richard </a:t>
            </a:r>
            <a:r>
              <a:rPr lang="en-US" altLang="zh-CN" dirty="0" err="1"/>
              <a:t>Kalehoff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dirty="0"/>
              <a:t>Colt Steele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dirty="0"/>
              <a:t>Julia Van Cleve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dirty="0"/>
              <a:t>Godzilla </a:t>
            </a:r>
            <a:r>
              <a:rPr lang="en-US" altLang="zh-CN" dirty="0" err="1"/>
              <a:t>McFiddlebrunches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9311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materials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fast.ai  -- making neural nets uncool again</a:t>
            </a:r>
            <a:br>
              <a:rPr lang="en-GB" dirty="0"/>
            </a:br>
            <a:r>
              <a:rPr lang="en-GB" dirty="0">
                <a:hlinkClick r:id="rId2"/>
              </a:rPr>
              <a:t>https://www.fast.ai/</a:t>
            </a: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Udacity</a:t>
            </a:r>
            <a:br>
              <a:rPr lang="en-US" dirty="0"/>
            </a:br>
            <a:r>
              <a:rPr lang="en-US" dirty="0">
                <a:hlinkClick r:id="rId3"/>
              </a:rPr>
              <a:t>https://cn.udacity.com/courses/all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Stanford CS231n: Convolutional Neural Networks for Visual Recognition:</a:t>
            </a:r>
            <a:br>
              <a:rPr lang="en-US" altLang="zh-CN" dirty="0"/>
            </a:br>
            <a:r>
              <a:rPr lang="en-US" altLang="zh-CN" dirty="0">
                <a:hlinkClick r:id="rId4"/>
              </a:rPr>
              <a:t>http://cs231n.stanford.edu/2017/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deeplearning.ai</a:t>
            </a:r>
            <a:r>
              <a:rPr lang="zh-CN" altLang="en-US" dirty="0"/>
              <a:t>：</a:t>
            </a:r>
            <a:br>
              <a:rPr lang="en-US" altLang="zh-CN" dirty="0"/>
            </a:br>
            <a:r>
              <a:rPr lang="en-US" altLang="zh-CN" dirty="0">
                <a:hlinkClick r:id="rId5"/>
              </a:rPr>
              <a:t>https://www.deeplearning.ai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274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BBAEA9-75C8-456E-8A0F-20F1F04A1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Quiz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792CB0-8E36-40FC-87AB-42E0DBF37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git log</a:t>
            </a:r>
            <a:r>
              <a:rPr lang="zh-CN" altLang="en-US" dirty="0"/>
              <a:t>查找</a:t>
            </a:r>
            <a:r>
              <a:rPr lang="en-US" altLang="zh-CN" dirty="0"/>
              <a:t>SHA</a:t>
            </a:r>
            <a:r>
              <a:rPr lang="zh-CN" altLang="en-US" dirty="0"/>
              <a:t>以 </a:t>
            </a:r>
            <a:r>
              <a:rPr lang="en-GB" altLang="zh-CN" dirty="0"/>
              <a:t> e6a8e0 </a:t>
            </a:r>
            <a:r>
              <a:rPr lang="zh-CN" altLang="en-US" dirty="0"/>
              <a:t>开头的</a:t>
            </a:r>
            <a:r>
              <a:rPr lang="en-US" altLang="zh-CN" dirty="0"/>
              <a:t>commit</a:t>
            </a:r>
            <a:r>
              <a:rPr lang="zh-CN" altLang="en-US" dirty="0"/>
              <a:t>，这条</a:t>
            </a:r>
            <a:r>
              <a:rPr lang="en-US" altLang="zh-CN" dirty="0"/>
              <a:t>commit</a:t>
            </a:r>
            <a:r>
              <a:rPr lang="zh-CN" altLang="en-US" dirty="0"/>
              <a:t>的消息是什么？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何时提交的？</a:t>
            </a:r>
            <a:endParaRPr lang="en-US" altLang="zh-CN" dirty="0"/>
          </a:p>
          <a:p>
            <a:r>
              <a:rPr lang="zh-CN" altLang="en-US" dirty="0"/>
              <a:t>“</a:t>
            </a:r>
            <a:r>
              <a:rPr lang="en-GB" altLang="zh-CN" dirty="0"/>
              <a:t>Set paragraph line-height”</a:t>
            </a:r>
          </a:p>
          <a:p>
            <a:endParaRPr lang="en-GB" altLang="zh-CN" dirty="0"/>
          </a:p>
          <a:p>
            <a:r>
              <a:rPr lang="en-GB" altLang="zh-CN" dirty="0"/>
              <a:t>Date:   Sat Dec 3 15:45:33 2016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832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C57C03-58C7-4AD5-A642-8E0C90D11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向仓库中添加</a:t>
            </a:r>
            <a:r>
              <a:rPr lang="en-US" altLang="zh-CN" dirty="0"/>
              <a:t>commit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40DECB-6959-4DA3-8D0D-0E85C9E61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zh-CN" dirty="0"/>
              <a:t>git add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CN" dirty="0"/>
              <a:t>git commit 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CN" dirty="0"/>
              <a:t>git diff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1CEE5F-9E6F-44A2-906B-93416E13E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748" y="1929035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648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CA8463-9F6D-4999-9B19-2224226A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 add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61716C-3C32-4603-AA0C-C6F58190A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EA7C3B-7C42-44B7-96C3-E2DFB5EE7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770" y="1989667"/>
            <a:ext cx="8838446" cy="373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74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D88B89-B6B9-4918-A55B-F4F50B453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 commit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5CE44F-422B-4633-92C5-78ECCDBC2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良好的提交说明</a:t>
            </a:r>
            <a:r>
              <a:rPr lang="en-US" altLang="zh-CN" b="1" dirty="0"/>
              <a:t>: </a:t>
            </a:r>
            <a:r>
              <a:rPr lang="en-GB" altLang="zh-CN" dirty="0">
                <a:hlinkClick r:id="rId2"/>
              </a:rPr>
              <a:t>https://chris.beams.io/posts/git-commit/</a:t>
            </a:r>
            <a:endParaRPr lang="en-GB" altLang="zh-CN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zh-CN" b="1" dirty="0">
              <a:solidFill>
                <a:srgbClr val="4F4F4F"/>
              </a:solidFill>
              <a:latin typeface="Arial" panose="020B0604020202020204" pitchFamily="34" charset="0"/>
              <a:ea typeface="Open Sans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zh-CN" b="1" dirty="0">
                <a:solidFill>
                  <a:srgbClr val="4F4F4F"/>
                </a:solidFill>
                <a:latin typeface="Arial" panose="020B0604020202020204" pitchFamily="34" charset="0"/>
                <a:ea typeface="Open Sans"/>
              </a:rPr>
              <a:t>建议</a:t>
            </a:r>
            <a:endParaRPr lang="zh-CN" altLang="zh-CN" sz="11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CN" altLang="zh-CN" dirty="0">
                <a:solidFill>
                  <a:srgbClr val="4F4F4F"/>
                </a:solidFill>
                <a:latin typeface="Arial" panose="020B0604020202020204" pitchFamily="34" charset="0"/>
                <a:ea typeface="Open Sans"/>
              </a:rPr>
              <a:t>消息篇幅简短（少于 60 个字符）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CN" altLang="zh-CN" dirty="0">
                <a:solidFill>
                  <a:srgbClr val="4F4F4F"/>
                </a:solidFill>
                <a:latin typeface="Arial" panose="020B0604020202020204" pitchFamily="34" charset="0"/>
                <a:ea typeface="Open Sans"/>
              </a:rPr>
              <a:t>解释提交的作用（不是如何更改或为何更改！）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zh-CN" b="1" dirty="0">
                <a:solidFill>
                  <a:srgbClr val="4F4F4F"/>
                </a:solidFill>
                <a:latin typeface="Arial" panose="020B0604020202020204" pitchFamily="34" charset="0"/>
                <a:ea typeface="Open Sans"/>
              </a:rPr>
              <a:t>禁忌</a:t>
            </a:r>
            <a:endParaRPr lang="zh-CN" altLang="zh-CN" sz="11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CN" altLang="zh-CN" dirty="0">
                <a:solidFill>
                  <a:srgbClr val="4F4F4F"/>
                </a:solidFill>
                <a:latin typeface="Arial" panose="020B0604020202020204" pitchFamily="34" charset="0"/>
                <a:ea typeface="Open Sans"/>
              </a:rPr>
              <a:t>请勿解释为何做出了这些更改（下文会深入讲解这一点）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CN" altLang="zh-CN" dirty="0">
                <a:solidFill>
                  <a:srgbClr val="4F4F4F"/>
                </a:solidFill>
                <a:latin typeface="Arial" panose="020B0604020202020204" pitchFamily="34" charset="0"/>
                <a:ea typeface="Open Sans"/>
              </a:rPr>
              <a:t>请勿解释如何进行了更改（这是 </a:t>
            </a:r>
            <a:r>
              <a:rPr lang="zh-CN" altLang="zh-CN" sz="1400" dirty="0">
                <a:solidFill>
                  <a:srgbClr val="0F2B3D"/>
                </a:solidFill>
                <a:latin typeface="Arial Unicode MS" panose="020B0604020202020204" pitchFamily="34" charset="-128"/>
                <a:ea typeface="Source Code Pro"/>
              </a:rPr>
              <a:t>git log -p</a:t>
            </a:r>
            <a:r>
              <a:rPr lang="zh-CN" altLang="zh-CN" dirty="0">
                <a:solidFill>
                  <a:srgbClr val="4F4F4F"/>
                </a:solidFill>
                <a:ea typeface="Open Sans"/>
              </a:rPr>
              <a:t> </a:t>
            </a:r>
            <a:r>
              <a:rPr lang="zh-CN" altLang="zh-CN" dirty="0">
                <a:solidFill>
                  <a:srgbClr val="4F4F4F"/>
                </a:solidFill>
                <a:latin typeface="Arial" panose="020B0604020202020204" pitchFamily="34" charset="0"/>
                <a:ea typeface="Open Sans"/>
              </a:rPr>
              <a:t>的目的！）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CN" altLang="zh-CN" dirty="0">
                <a:solidFill>
                  <a:srgbClr val="4F4F4F"/>
                </a:solidFill>
                <a:latin typeface="Arial" panose="020B0604020202020204" pitchFamily="34" charset="0"/>
                <a:ea typeface="Open Sans"/>
              </a:rPr>
              <a:t>请勿使用单词"and"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CN" altLang="zh-CN" dirty="0">
                <a:solidFill>
                  <a:srgbClr val="4F4F4F"/>
                </a:solidFill>
                <a:latin typeface="Arial" panose="020B0604020202020204" pitchFamily="34" charset="0"/>
                <a:ea typeface="Open Sans"/>
              </a:rPr>
              <a:t>如果你必须使用 "and"，则你的提交说明可能进行了太多的更改，将这些更改拆分为独立的 commit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CN" altLang="zh-CN" dirty="0">
                <a:solidFill>
                  <a:srgbClr val="4F4F4F"/>
                </a:solidFill>
                <a:latin typeface="Arial" panose="020B0604020202020204" pitchFamily="34" charset="0"/>
                <a:ea typeface="Open Sans"/>
              </a:rPr>
              <a:t>例如 "make the background color pink </a:t>
            </a:r>
            <a:r>
              <a:rPr lang="zh-CN" altLang="zh-CN" i="1" dirty="0">
                <a:solidFill>
                  <a:srgbClr val="4F4F4F"/>
                </a:solidFill>
                <a:latin typeface="Arial" panose="020B0604020202020204" pitchFamily="34" charset="0"/>
                <a:ea typeface="Open Sans"/>
              </a:rPr>
              <a:t>and</a:t>
            </a:r>
            <a:r>
              <a:rPr lang="zh-CN" altLang="zh-CN" dirty="0">
                <a:solidFill>
                  <a:srgbClr val="4F4F4F"/>
                </a:solidFill>
                <a:latin typeface="Arial" panose="020B0604020202020204" pitchFamily="34" charset="0"/>
                <a:ea typeface="Open Sans"/>
              </a:rPr>
              <a:t> increase the size of the sidebar"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CN" altLang="zh-CN" sz="3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6B85B9A-C9A8-4061-9E9F-93DD97505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0538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0FCAC-E428-4449-BA09-A4FC066D7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 diff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AA1B475-03AD-47A9-AAF4-AEDA0F04BACD}"/>
              </a:ext>
            </a:extLst>
          </p:cNvPr>
          <p:cNvSpPr/>
          <p:nvPr/>
        </p:nvSpPr>
        <p:spPr>
          <a:xfrm>
            <a:off x="1543664" y="1945629"/>
            <a:ext cx="77674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solidFill>
                  <a:srgbClr val="4F4F4F"/>
                </a:solidFill>
                <a:latin typeface="Arial" panose="020B0604020202020204" pitchFamily="34" charset="0"/>
                <a:ea typeface="Open Sans"/>
              </a:rPr>
              <a:t>The </a:t>
            </a:r>
            <a:r>
              <a:rPr lang="zh-CN" altLang="zh-CN" dirty="0">
                <a:solidFill>
                  <a:srgbClr val="0F2B3D"/>
                </a:solidFill>
                <a:latin typeface="Arial Unicode MS" panose="020B0604020202020204" pitchFamily="34" charset="-128"/>
                <a:ea typeface="Source Code Pro"/>
              </a:rPr>
              <a:t>git diff</a:t>
            </a:r>
            <a:r>
              <a:rPr lang="zh-CN" altLang="zh-CN" dirty="0">
                <a:solidFill>
                  <a:srgbClr val="4F4F4F"/>
                </a:solidFill>
                <a:ea typeface="Open Sans"/>
              </a:rPr>
              <a:t> </a:t>
            </a:r>
            <a:r>
              <a:rPr lang="zh-CN" altLang="zh-CN" dirty="0">
                <a:solidFill>
                  <a:srgbClr val="4F4F4F"/>
                </a:solidFill>
                <a:latin typeface="Arial" panose="020B0604020202020204" pitchFamily="34" charset="0"/>
                <a:ea typeface="Open Sans"/>
              </a:rPr>
              <a:t>命令可以用来查看已被加入但是尚未提交的更改。</a:t>
            </a:r>
            <a:r>
              <a:rPr lang="zh-CN" altLang="zh-CN" sz="1050" dirty="0">
                <a:latin typeface="Arial" panose="020B0604020202020204" pitchFamily="34" charset="0"/>
              </a:rPr>
              <a:t> </a:t>
            </a:r>
            <a:endParaRPr lang="zh-CN" altLang="zh-CN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77556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B55385-ABDA-4213-83F0-41C3A52CC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75285"/>
            <a:ext cx="10074132" cy="1450757"/>
          </a:xfrm>
        </p:spPr>
        <p:txBody>
          <a:bodyPr/>
          <a:lstStyle/>
          <a:p>
            <a:r>
              <a:rPr lang="en-US" altLang="zh-CN" dirty="0"/>
              <a:t>.</a:t>
            </a:r>
            <a:r>
              <a:rPr lang="en-US" altLang="zh-CN" dirty="0" err="1"/>
              <a:t>gitignore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8419F8-E10D-459A-83FC-D3463B4A5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C0387B-8D1C-4C70-AFAF-137BCE096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165" y="769527"/>
            <a:ext cx="766762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289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D0668A-BD6E-4C69-A3B4-C3532385C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课后自学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BF5140-3ABB-400D-82C2-5EDF547DE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标签，分支和合并： 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/>
              <a:t>git tag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/>
              <a:t>git branch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/>
              <a:t>git checkout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/>
              <a:t>git merge</a:t>
            </a:r>
          </a:p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撤销更改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/>
              <a:t>git  commit -amend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/>
              <a:t>git revert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/>
              <a:t>git reset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41240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872C77-E8D1-48BC-80C6-9F950E84C9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Github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3AF2262-1349-4EE6-85AA-E05D841C6E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982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C194D7-4CDA-4D9B-93E0-9E7A3FCC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600" dirty="0"/>
              <a:t>使用远程仓库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5C6D78-96CA-45FE-BA79-546E980062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5595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4">
            <a:extLst>
              <a:ext uri="{FF2B5EF4-FFF2-40B4-BE49-F238E27FC236}">
                <a16:creationId xmlns:a16="http://schemas.microsoft.com/office/drawing/2014/main" id="{A8D80099-ACBC-468A-8AE0-FF537CB53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039" y="984208"/>
            <a:ext cx="8692590" cy="488958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FBEF8B0-CF01-4FA1-A527-4BECC28E525D}"/>
              </a:ext>
            </a:extLst>
          </p:cNvPr>
          <p:cNvSpPr/>
          <p:nvPr/>
        </p:nvSpPr>
        <p:spPr>
          <a:xfrm>
            <a:off x="2372294" y="5948205"/>
            <a:ext cx="6070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solidFill>
                  <a:srgbClr val="4F4F4F"/>
                </a:solidFill>
                <a:latin typeface="Arial" panose="020B0604020202020204" pitchFamily="34" charset="0"/>
                <a:ea typeface="Open Sans"/>
              </a:rPr>
              <a:t>如果你想查看远程仓库的完整路径，只需使用 </a:t>
            </a:r>
            <a:r>
              <a:rPr lang="zh-CN" altLang="zh-CN" dirty="0">
                <a:solidFill>
                  <a:srgbClr val="0F2B3D"/>
                </a:solidFill>
                <a:latin typeface="Arial Unicode MS" panose="020B0604020202020204" pitchFamily="34" charset="-128"/>
                <a:ea typeface="Source Code Pro"/>
              </a:rPr>
              <a:t>-v</a:t>
            </a:r>
            <a:r>
              <a:rPr lang="zh-CN" altLang="zh-CN" dirty="0">
                <a:solidFill>
                  <a:srgbClr val="4F4F4F"/>
                </a:solidFill>
                <a:ea typeface="Open Sans"/>
              </a:rPr>
              <a:t> </a:t>
            </a:r>
            <a:r>
              <a:rPr lang="zh-CN" altLang="zh-CN" dirty="0">
                <a:solidFill>
                  <a:srgbClr val="4F4F4F"/>
                </a:solidFill>
                <a:latin typeface="Arial" panose="020B0604020202020204" pitchFamily="34" charset="0"/>
                <a:ea typeface="Open Sans"/>
              </a:rPr>
              <a:t>选项即可</a:t>
            </a:r>
            <a:r>
              <a:rPr lang="zh-CN" altLang="zh-CN" sz="1050" dirty="0">
                <a:latin typeface="Arial" panose="020B0604020202020204" pitchFamily="34" charset="0"/>
              </a:rPr>
              <a:t> </a:t>
            </a:r>
            <a:endParaRPr lang="zh-CN" altLang="zh-CN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988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Course Syllabus</a:t>
            </a:r>
            <a:br>
              <a:rPr lang="en-US" altLang="zh-CN" dirty="0"/>
            </a:br>
            <a:r>
              <a:rPr lang="zh-CN" altLang="en-US" dirty="0"/>
              <a:t>课程大纲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640866"/>
              </p:ext>
            </p:extLst>
          </p:nvPr>
        </p:nvGraphicFramePr>
        <p:xfrm>
          <a:off x="293816" y="2089574"/>
          <a:ext cx="11412153" cy="4072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45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62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118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Content</a:t>
                      </a:r>
                    </a:p>
                    <a:p>
                      <a:r>
                        <a:rPr lang="zh-CN" altLang="en-US" dirty="0"/>
                        <a:t>内容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课时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课程说明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课后练习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备注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Version control –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Git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&amp;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Github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learn</a:t>
                      </a:r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to write ReadMe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Write</a:t>
                      </a:r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a readme file and upload to </a:t>
                      </a:r>
                      <a:r>
                        <a:rPr lang="en-US" sz="1200" kern="1200" baseline="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Github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README: </a:t>
                      </a:r>
                      <a:r>
                        <a:rPr lang="en-GB" altLang="zh-CN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  <a:hlinkClick r:id="rId2"/>
                        </a:rPr>
                        <a:t>https://classroom.udacity.com/courses/ud777</a:t>
                      </a:r>
                      <a:endParaRPr lang="en-GB" altLang="zh-CN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Git: 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  <a:hlinkClick r:id="rId3"/>
                        </a:rPr>
                        <a:t>https://classroom.udacity.com/courses/ud123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Github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  <a:hlinkClick r:id="rId4"/>
                        </a:rPr>
                        <a:t>https://classroom.udacity.com/courses/ud456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algn="l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  <a:hlinkClick r:id="rId5"/>
                        </a:rPr>
                        <a:t>https://classroom.udacity.com/courses/ud775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Latex for scientific writing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Download CVPR latex</a:t>
                      </a:r>
                      <a:r>
                        <a:rPr lang="en-US" altLang="zh-CN" sz="1200" kern="1200" baseline="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template and upload to </a:t>
                      </a:r>
                      <a:r>
                        <a:rPr lang="en-US" altLang="zh-CN" sz="12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Github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The Not So Short Introduction to L</a:t>
                      </a:r>
                      <a:r>
                        <a:rPr lang="en-US" altLang="zh-CN" sz="12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atex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(PDF)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Python tutorial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Finish a demo script and upload to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Github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http://cs231n.github.io/python-numpy-tutorial/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Computer Vision and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Opencv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algn="l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Finish a demo script and upload to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Github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algn="l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  <a:hlinkClick r:id="rId6"/>
                        </a:rPr>
                        <a:t>http://cs231n.stanford.edu/2017/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https://docs.opencv.org/3.4/d9/df8/tutorial_root.html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Viola-Jones face recognition 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200" kern="120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Final assignment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https://docs.opencv.org/3.4/d7/d8b/tutorial_py_face_detection.html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Introduction to deep learning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--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https://www.coursera.org/learn/ai-for-everyone/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2958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B6C7E8-B5BB-471A-8573-FBB392CE7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在 </a:t>
            </a:r>
            <a:r>
              <a:rPr lang="en-GB" altLang="zh-CN" b="1" dirty="0"/>
              <a:t>GitHub </a:t>
            </a:r>
            <a:r>
              <a:rPr lang="zh-CN" altLang="en-US" b="1" dirty="0"/>
              <a:t>上托管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3BD7CDF-56A5-44FA-8D9F-5902F30933A0}"/>
              </a:ext>
            </a:extLst>
          </p:cNvPr>
          <p:cNvSpPr/>
          <p:nvPr/>
        </p:nvSpPr>
        <p:spPr>
          <a:xfrm>
            <a:off x="1170038" y="2050392"/>
            <a:ext cx="10058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Open Sans"/>
              </a:rPr>
              <a:t>托管 </a:t>
            </a:r>
            <a:r>
              <a:rPr lang="en-US" altLang="zh-CN" dirty="0">
                <a:solidFill>
                  <a:srgbClr val="4F4F4F"/>
                </a:solidFill>
                <a:latin typeface="Open Sans"/>
              </a:rPr>
              <a:t>Git </a:t>
            </a:r>
            <a:r>
              <a:rPr lang="zh-CN" altLang="en-US" dirty="0">
                <a:solidFill>
                  <a:srgbClr val="4F4F4F"/>
                </a:solidFill>
                <a:latin typeface="Open Sans"/>
              </a:rPr>
              <a:t>项目的方式有多种。但最受欢迎的托管网站被称为 </a:t>
            </a:r>
            <a:r>
              <a:rPr lang="en-US" altLang="zh-CN" dirty="0">
                <a:solidFill>
                  <a:srgbClr val="02B3E4"/>
                </a:solidFill>
                <a:latin typeface="Open Sans"/>
                <a:hlinkClick r:id="rId2"/>
              </a:rPr>
              <a:t>GitHub</a:t>
            </a:r>
            <a:r>
              <a:rPr lang="zh-CN" altLang="en-US" dirty="0">
                <a:solidFill>
                  <a:srgbClr val="4F4F4F"/>
                </a:solidFill>
                <a:latin typeface="Open Sans"/>
              </a:rPr>
              <a:t>，你可能以前听说过。现在 </a:t>
            </a:r>
            <a:r>
              <a:rPr lang="en-US" altLang="zh-CN" dirty="0">
                <a:solidFill>
                  <a:srgbClr val="4F4F4F"/>
                </a:solidFill>
                <a:latin typeface="Open Sans"/>
              </a:rPr>
              <a:t>GitHub </a:t>
            </a:r>
            <a:r>
              <a:rPr lang="zh-CN" altLang="en-US" dirty="0">
                <a:solidFill>
                  <a:srgbClr val="4F4F4F"/>
                </a:solidFill>
                <a:latin typeface="Open Sans"/>
              </a:rPr>
              <a:t>的问题是，这个名字与 </a:t>
            </a:r>
            <a:r>
              <a:rPr lang="en-US" altLang="zh-CN" dirty="0">
                <a:solidFill>
                  <a:srgbClr val="4F4F4F"/>
                </a:solidFill>
                <a:latin typeface="Open Sans"/>
              </a:rPr>
              <a:t>Git </a:t>
            </a:r>
            <a:r>
              <a:rPr lang="zh-CN" altLang="en-US" dirty="0">
                <a:solidFill>
                  <a:srgbClr val="4F4F4F"/>
                </a:solidFill>
                <a:latin typeface="Open Sans"/>
              </a:rPr>
              <a:t>非常相似，有时候人们会将 </a:t>
            </a:r>
            <a:r>
              <a:rPr lang="en-US" altLang="zh-CN" dirty="0">
                <a:solidFill>
                  <a:srgbClr val="4F4F4F"/>
                </a:solidFill>
                <a:latin typeface="Open Sans"/>
              </a:rPr>
              <a:t>Git </a:t>
            </a:r>
            <a:r>
              <a:rPr lang="zh-CN" altLang="en-US" dirty="0">
                <a:solidFill>
                  <a:srgbClr val="4F4F4F"/>
                </a:solidFill>
                <a:latin typeface="Open Sans"/>
              </a:rPr>
              <a:t>和 </a:t>
            </a:r>
            <a:r>
              <a:rPr lang="en-US" altLang="zh-CN" dirty="0">
                <a:solidFill>
                  <a:srgbClr val="4F4F4F"/>
                </a:solidFill>
                <a:latin typeface="Open Sans"/>
              </a:rPr>
              <a:t>GitHub </a:t>
            </a:r>
            <a:r>
              <a:rPr lang="zh-CN" altLang="en-US" dirty="0">
                <a:solidFill>
                  <a:srgbClr val="4F4F4F"/>
                </a:solidFill>
                <a:latin typeface="Open Sans"/>
              </a:rPr>
              <a:t>混淆，认为它们是完全一样的，而事实上它们大相径庭。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4F4F4F"/>
                </a:solidFill>
                <a:latin typeface="Open Sans"/>
              </a:rPr>
              <a:t>Git </a:t>
            </a:r>
            <a:r>
              <a:rPr lang="zh-CN" altLang="en-US" dirty="0">
                <a:solidFill>
                  <a:srgbClr val="4F4F4F"/>
                </a:solidFill>
                <a:latin typeface="Open Sans"/>
              </a:rPr>
              <a:t>是一个版本控制工具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4F4F4F"/>
                </a:solidFill>
                <a:latin typeface="Open Sans"/>
              </a:rPr>
              <a:t>GitHub </a:t>
            </a:r>
            <a:r>
              <a:rPr lang="zh-CN" altLang="en-US" dirty="0">
                <a:solidFill>
                  <a:srgbClr val="4F4F4F"/>
                </a:solidFill>
                <a:latin typeface="Open Sans"/>
              </a:rPr>
              <a:t>是一个托管 </a:t>
            </a:r>
            <a:r>
              <a:rPr lang="en-US" altLang="zh-CN" dirty="0">
                <a:solidFill>
                  <a:srgbClr val="4F4F4F"/>
                </a:solidFill>
                <a:latin typeface="Open Sans"/>
              </a:rPr>
              <a:t>Git </a:t>
            </a:r>
            <a:r>
              <a:rPr lang="zh-CN" altLang="en-US" dirty="0">
                <a:solidFill>
                  <a:srgbClr val="4F4F4F"/>
                </a:solidFill>
                <a:latin typeface="Open Sans"/>
              </a:rPr>
              <a:t>项目的服务</a:t>
            </a:r>
            <a:endParaRPr lang="en-US" altLang="zh-CN" dirty="0">
              <a:solidFill>
                <a:srgbClr val="4F4F4F"/>
              </a:solidFill>
              <a:latin typeface="Open San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4F4F4F"/>
              </a:solidFill>
              <a:effectLst/>
              <a:latin typeface="Open San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4F4F4F"/>
              </a:solidFill>
              <a:latin typeface="Open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FF0000"/>
                </a:solidFill>
                <a:effectLst/>
                <a:latin typeface="Open Sans"/>
              </a:rPr>
              <a:t>注册一个</a:t>
            </a:r>
            <a:r>
              <a:rPr lang="en-US" altLang="zh-CN" b="0" i="0" dirty="0" err="1">
                <a:solidFill>
                  <a:srgbClr val="FF0000"/>
                </a:solidFill>
                <a:effectLst/>
                <a:latin typeface="Open Sans"/>
              </a:rPr>
              <a:t>Github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Open Sans"/>
              </a:rPr>
              <a:t>账户</a:t>
            </a:r>
            <a:endParaRPr lang="en-US" altLang="zh-CN" b="0" i="0" dirty="0">
              <a:solidFill>
                <a:srgbClr val="FF0000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4260861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786E06-970D-4E78-B837-5482EB5FF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添加远程仓库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F6FD28-1FF5-406D-8B42-EB619FF2B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/>
              <a:t>由于我现在使用的是免费计划，我的仓库必须是 </a:t>
            </a:r>
            <a:r>
              <a:rPr lang="en-US" altLang="zh-CN" dirty="0"/>
              <a:t>public</a:t>
            </a:r>
            <a:r>
              <a:rPr lang="zh-CN" altLang="en-US" dirty="0"/>
              <a:t>（公开的，这意味着任何人都可以免费查看我的仓库和所有代码）。</a:t>
            </a:r>
            <a:endParaRPr lang="en-US" altLang="zh-C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/>
              <a:t>如果我想让它成为一个私有仓库，则要选择</a:t>
            </a:r>
            <a:r>
              <a:rPr lang="en-US" altLang="zh-CN" dirty="0"/>
              <a:t>"Private"</a:t>
            </a:r>
            <a:r>
              <a:rPr lang="zh-CN" altLang="en-US" dirty="0"/>
              <a:t>（私有），这时 </a:t>
            </a:r>
            <a:r>
              <a:rPr lang="en-US" altLang="zh-CN" dirty="0"/>
              <a:t>GitHub </a:t>
            </a:r>
            <a:r>
              <a:rPr lang="zh-CN" altLang="en-US" dirty="0"/>
              <a:t>会向我索要信用卡信息，并将我升级至付费计划。</a:t>
            </a:r>
            <a:endParaRPr lang="zh-CN" altLang="en-US" dirty="0">
              <a:solidFill>
                <a:srgbClr val="FF0000"/>
              </a:solidFill>
              <a:latin typeface="Open Sans"/>
            </a:endParaRPr>
          </a:p>
          <a:p>
            <a:endParaRPr lang="en-US" altLang="zh-CN" dirty="0"/>
          </a:p>
          <a:p>
            <a:r>
              <a:rPr lang="zh-CN" altLang="en-US" b="1" dirty="0"/>
              <a:t>⚠️ 不使用 </a:t>
            </a:r>
            <a:r>
              <a:rPr lang="en-GB" altLang="zh-CN" b="1" dirty="0"/>
              <a:t>README </a:t>
            </a:r>
            <a:r>
              <a:rPr lang="zh-CN" altLang="en-US" b="1" dirty="0"/>
              <a:t>初始化 ⚠️</a:t>
            </a:r>
          </a:p>
          <a:p>
            <a:r>
              <a:rPr lang="zh-CN" altLang="en-US" dirty="0"/>
              <a:t>确保你</a:t>
            </a:r>
            <a:r>
              <a:rPr lang="zh-CN" altLang="en-US" b="1" dirty="0"/>
              <a:t>未勾选</a:t>
            </a:r>
            <a:r>
              <a:rPr lang="en-US" altLang="zh-CN" dirty="0"/>
              <a:t>"</a:t>
            </a:r>
            <a:r>
              <a:rPr lang="en-GB" altLang="zh-CN" dirty="0"/>
              <a:t>Initialize this repository with the README"</a:t>
            </a:r>
            <a:r>
              <a:rPr lang="zh-CN" altLang="en-US" dirty="0"/>
              <a:t>选项。我们将提供自己的 </a:t>
            </a:r>
            <a:r>
              <a:rPr lang="en-GB" altLang="zh-CN" dirty="0"/>
              <a:t>README</a:t>
            </a:r>
            <a:r>
              <a:rPr lang="zh-CN" altLang="en-GB" dirty="0"/>
              <a:t>，</a:t>
            </a:r>
            <a:r>
              <a:rPr lang="zh-CN" altLang="en-US" dirty="0"/>
              <a:t>所以不需要 </a:t>
            </a:r>
            <a:r>
              <a:rPr lang="en-GB" altLang="zh-CN" dirty="0"/>
              <a:t>GitHub </a:t>
            </a:r>
            <a:r>
              <a:rPr lang="zh-CN" altLang="en-US" dirty="0"/>
              <a:t>自动提供。</a:t>
            </a:r>
          </a:p>
          <a:p>
            <a:r>
              <a:rPr lang="zh-CN" altLang="en-US" dirty="0"/>
              <a:t>另外，如果我们让 </a:t>
            </a:r>
            <a:r>
              <a:rPr lang="en-GB" altLang="zh-CN" dirty="0"/>
              <a:t>GitHub </a:t>
            </a:r>
            <a:r>
              <a:rPr lang="zh-CN" altLang="en-US" dirty="0"/>
              <a:t>自动为我们生成新的 </a:t>
            </a:r>
            <a:r>
              <a:rPr lang="en-GB" altLang="zh-CN" dirty="0"/>
              <a:t>README </a:t>
            </a:r>
            <a:r>
              <a:rPr lang="zh-CN" altLang="en-US" dirty="0"/>
              <a:t>文件，它将不会给我们提供要在终端运行的相关配置命令。我们仍然有办法获得该信息，但它会被默认隐藏。</a:t>
            </a:r>
          </a:p>
          <a:p>
            <a:r>
              <a:rPr lang="zh-CN" altLang="en-US" dirty="0"/>
              <a:t>所以只需确保未勾选该字段，就没问题了！</a:t>
            </a:r>
          </a:p>
          <a:p>
            <a:r>
              <a:rPr lang="zh-CN" altLang="en-US" dirty="0"/>
              <a:t>现在，点击那个显眼的</a:t>
            </a:r>
            <a:r>
              <a:rPr lang="en-US" altLang="zh-CN" dirty="0"/>
              <a:t>"</a:t>
            </a:r>
            <a:r>
              <a:rPr lang="en-GB" altLang="zh-CN" dirty="0"/>
              <a:t>Create repository"</a:t>
            </a:r>
            <a:r>
              <a:rPr lang="zh-CN" altLang="en-GB" dirty="0"/>
              <a:t>（</a:t>
            </a:r>
            <a:r>
              <a:rPr lang="zh-CN" altLang="en-US" dirty="0"/>
              <a:t>创建仓库）按钮，以创建你的远程仓库！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60615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3848FF-FA73-4CAA-8258-82B2C220F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将更改推送到远程仓库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5531862-C008-4323-9EA2-F0A82F615F20}"/>
              </a:ext>
            </a:extLst>
          </p:cNvPr>
          <p:cNvSpPr/>
          <p:nvPr/>
        </p:nvSpPr>
        <p:spPr>
          <a:xfrm>
            <a:off x="1524597" y="1140230"/>
            <a:ext cx="4482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solidFill>
                  <a:srgbClr val="0F2B3D"/>
                </a:solidFill>
                <a:latin typeface="Arial Unicode MS" panose="020B0604020202020204" pitchFamily="34" charset="-128"/>
                <a:ea typeface="Source Code Pro"/>
              </a:rPr>
              <a:t>$ git push &lt;remote-shortname&gt; &lt;branch&gt;</a:t>
            </a:r>
            <a:r>
              <a:rPr lang="zh-CN" altLang="zh-CN" sz="1400" dirty="0"/>
              <a:t> </a:t>
            </a:r>
            <a:endParaRPr lang="zh-CN" altLang="zh-CN" sz="4000" dirty="0">
              <a:latin typeface="Arial" panose="020B0604020202020204" pitchFamily="34" charset="0"/>
            </a:endParaRPr>
          </a:p>
        </p:txBody>
      </p:sp>
      <p:pic>
        <p:nvPicPr>
          <p:cNvPr id="7" name="push">
            <a:hlinkClick r:id="" action="ppaction://media"/>
            <a:extLst>
              <a:ext uri="{FF2B5EF4-FFF2-40B4-BE49-F238E27FC236}">
                <a16:creationId xmlns:a16="http://schemas.microsoft.com/office/drawing/2014/main" id="{A4405F63-5554-48BC-B610-ADFB197846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9985" y="1834027"/>
            <a:ext cx="7594320" cy="427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313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9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42A873-0DED-4158-BA93-B01DCDF0F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从远程仓库拉取修改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5" name="pull">
            <a:hlinkClick r:id="" action="ppaction://media"/>
            <a:extLst>
              <a:ext uri="{FF2B5EF4-FFF2-40B4-BE49-F238E27FC236}">
                <a16:creationId xmlns:a16="http://schemas.microsoft.com/office/drawing/2014/main" id="{032418F7-3B0A-4C55-AAA7-CED9EA17EFA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3951" y="1895425"/>
            <a:ext cx="7642674" cy="4298898"/>
          </a:xfr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6B7EB8A-4ED8-41E2-BD15-048B2596AE11}"/>
              </a:ext>
            </a:extLst>
          </p:cNvPr>
          <p:cNvSpPr/>
          <p:nvPr/>
        </p:nvSpPr>
        <p:spPr>
          <a:xfrm>
            <a:off x="1524597" y="1140230"/>
            <a:ext cx="4384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solidFill>
                  <a:srgbClr val="0F2B3D"/>
                </a:solidFill>
                <a:latin typeface="Arial Unicode MS" panose="020B0604020202020204" pitchFamily="34" charset="-128"/>
                <a:ea typeface="Source Code Pro"/>
              </a:rPr>
              <a:t>$ git pu</a:t>
            </a:r>
            <a:r>
              <a:rPr lang="en-US" altLang="zh-CN" dirty="0" err="1">
                <a:solidFill>
                  <a:srgbClr val="0F2B3D"/>
                </a:solidFill>
                <a:latin typeface="Arial Unicode MS" panose="020B0604020202020204" pitchFamily="34" charset="-128"/>
                <a:ea typeface="Source Code Pro"/>
              </a:rPr>
              <a:t>ll</a:t>
            </a:r>
            <a:r>
              <a:rPr lang="zh-CN" altLang="zh-CN" dirty="0">
                <a:solidFill>
                  <a:srgbClr val="0F2B3D"/>
                </a:solidFill>
                <a:latin typeface="Arial Unicode MS" panose="020B0604020202020204" pitchFamily="34" charset="-128"/>
                <a:ea typeface="Source Code Pro"/>
              </a:rPr>
              <a:t> &lt;remote-shortname&gt; &lt;branch&gt;</a:t>
            </a:r>
            <a:r>
              <a:rPr lang="zh-CN" altLang="zh-CN" sz="1400" dirty="0"/>
              <a:t> </a:t>
            </a:r>
            <a:endParaRPr lang="zh-CN" altLang="zh-CN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68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4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60D3A8-5877-497F-83E2-80897923B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600" dirty="0"/>
              <a:t>使用其他开发者的仓库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22AEC2-6C9F-4E4A-8517-0CEA3A8040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0205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58D38C-577F-40D7-9E00-783C37E88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fork </a:t>
            </a:r>
            <a:r>
              <a:rPr lang="zh-CN" altLang="en-US" dirty="0"/>
              <a:t>仓库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B877746-BECD-4125-B6A2-1A920313E866}"/>
              </a:ext>
            </a:extLst>
          </p:cNvPr>
          <p:cNvSpPr/>
          <p:nvPr/>
        </p:nvSpPr>
        <p:spPr>
          <a:xfrm>
            <a:off x="1533833" y="1955461"/>
            <a:ext cx="86327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solidFill>
                  <a:srgbClr val="4F4F4F"/>
                </a:solidFill>
                <a:latin typeface="Arial" panose="020B0604020202020204" pitchFamily="34" charset="0"/>
                <a:ea typeface="Open Sans"/>
              </a:rPr>
              <a:t>fork 不在命令行上执行；也不存在 </a:t>
            </a:r>
            <a:r>
              <a:rPr lang="zh-CN" altLang="zh-CN" dirty="0">
                <a:solidFill>
                  <a:srgbClr val="0F2B3D"/>
                </a:solidFill>
                <a:latin typeface="Arial Unicode MS" panose="020B0604020202020204" pitchFamily="34" charset="-128"/>
                <a:ea typeface="Source Code Pro"/>
              </a:rPr>
              <a:t>git fork</a:t>
            </a:r>
            <a:r>
              <a:rPr lang="zh-CN" altLang="zh-CN" dirty="0">
                <a:solidFill>
                  <a:srgbClr val="4F4F4F"/>
                </a:solidFill>
                <a:ea typeface="Open Sans"/>
              </a:rPr>
              <a:t> </a:t>
            </a:r>
            <a:r>
              <a:rPr lang="zh-CN" altLang="zh-CN" dirty="0">
                <a:solidFill>
                  <a:srgbClr val="4F4F4F"/>
                </a:solidFill>
                <a:latin typeface="Arial" panose="020B0604020202020204" pitchFamily="34" charset="0"/>
                <a:ea typeface="Open Sans"/>
              </a:rPr>
              <a:t>命令。</a:t>
            </a:r>
            <a:endParaRPr lang="zh-CN" altLang="zh-CN" sz="2800" dirty="0">
              <a:latin typeface="Arial" panose="020B06040202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93970DA-37A5-4C9C-A5D5-8857D460D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445" y="2324793"/>
            <a:ext cx="6007509" cy="384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6857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F1FEA9-32B8-4EE1-A55A-A0CE02471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600" dirty="0"/>
              <a:t>与远程仓库保持同步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84AD8C-8692-4BB7-8FEF-FF0CB57A9C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23941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249153-B2D7-4B71-9A58-4418FFA97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Pull Request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DC5917-D15F-4B4D-B0BA-250492FE3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是让源仓库拉取你的 </a:t>
            </a:r>
            <a:r>
              <a:rPr lang="en-GB" altLang="zh-CN" dirty="0"/>
              <a:t>commit</a:t>
            </a:r>
            <a:r>
              <a:rPr lang="zh-CN" altLang="en-GB" dirty="0"/>
              <a:t>，</a:t>
            </a:r>
            <a:r>
              <a:rPr lang="zh-CN" altLang="en-US" dirty="0"/>
              <a:t>并融合在其项目中的</a:t>
            </a:r>
            <a:r>
              <a:rPr lang="zh-CN" altLang="en-US" b="1" dirty="0"/>
              <a:t>请求</a:t>
            </a:r>
            <a:r>
              <a:rPr lang="zh-CN" altLang="en-US" dirty="0"/>
              <a:t>。要创建 </a:t>
            </a:r>
            <a:r>
              <a:rPr lang="en-GB" altLang="zh-CN" dirty="0"/>
              <a:t>Pull Request</a:t>
            </a:r>
            <a:r>
              <a:rPr lang="zh-CN" altLang="en-GB" dirty="0"/>
              <a:t>，</a:t>
            </a:r>
            <a:r>
              <a:rPr lang="zh-CN" altLang="en-US" dirty="0"/>
              <a:t>你需要完成一些操作：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你必须 </a:t>
            </a:r>
            <a:r>
              <a:rPr lang="en-GB" altLang="zh-CN" b="1" dirty="0"/>
              <a:t>fork</a:t>
            </a:r>
            <a:r>
              <a:rPr lang="en-GB" altLang="zh-CN" dirty="0"/>
              <a:t> </a:t>
            </a:r>
            <a:r>
              <a:rPr lang="zh-CN" altLang="en-US" dirty="0"/>
              <a:t>源仓库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将你的 </a:t>
            </a:r>
            <a:r>
              <a:rPr lang="en-GB" altLang="zh-CN" dirty="0"/>
              <a:t>fork </a:t>
            </a:r>
            <a:r>
              <a:rPr lang="zh-CN" altLang="en-US" dirty="0"/>
              <a:t>克隆到你的计算机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进行一些 </a:t>
            </a:r>
            <a:r>
              <a:rPr lang="en-GB" altLang="zh-CN" dirty="0"/>
              <a:t>commit</a:t>
            </a:r>
            <a:r>
              <a:rPr lang="zh-CN" altLang="en-GB" dirty="0"/>
              <a:t>（</a:t>
            </a:r>
            <a:r>
              <a:rPr lang="zh-CN" altLang="en-US" dirty="0"/>
              <a:t>最好是在特性分支上！）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将 </a:t>
            </a:r>
            <a:r>
              <a:rPr lang="en-GB" altLang="zh-CN" dirty="0"/>
              <a:t>commit </a:t>
            </a:r>
            <a:r>
              <a:rPr lang="zh-CN" altLang="en-US" dirty="0"/>
              <a:t>推送回</a:t>
            </a:r>
            <a:r>
              <a:rPr lang="zh-CN" altLang="en-US" b="1" dirty="0"/>
              <a:t>你的 </a:t>
            </a:r>
            <a:r>
              <a:rPr lang="en-GB" altLang="zh-CN" b="1" dirty="0"/>
              <a:t>fork</a:t>
            </a:r>
            <a:endParaRPr lang="en-GB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创建一个新的 </a:t>
            </a:r>
            <a:r>
              <a:rPr lang="en-GB" altLang="zh-CN" dirty="0"/>
              <a:t>Pull Request</a:t>
            </a:r>
            <a:r>
              <a:rPr lang="zh-CN" altLang="en-GB" dirty="0"/>
              <a:t>，</a:t>
            </a:r>
            <a:r>
              <a:rPr lang="zh-CN" altLang="en-US" dirty="0"/>
              <a:t>并选择包含你的新 </a:t>
            </a:r>
            <a:r>
              <a:rPr lang="en-GB" altLang="zh-CN" dirty="0"/>
              <a:t>commit </a:t>
            </a:r>
            <a:r>
              <a:rPr lang="zh-CN" altLang="en-US" dirty="0"/>
              <a:t>的分支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59889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63EDF7-F106-4C29-8F1B-6F7F47762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Star(</a:t>
            </a:r>
            <a:r>
              <a:rPr lang="zh-CN" altLang="en-US" dirty="0"/>
              <a:t>收藏）和</a:t>
            </a:r>
            <a:r>
              <a:rPr lang="en-US" altLang="zh-CN" dirty="0"/>
              <a:t>Watch(</a:t>
            </a:r>
            <a:r>
              <a:rPr lang="zh-CN" altLang="en-US" dirty="0"/>
              <a:t>关注）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2BE52DF-254A-487E-B963-4F156E6FB0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6862" y="1954418"/>
            <a:ext cx="5547970" cy="402272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8BDA81B-707B-4CB1-A60A-056932C8F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54417"/>
            <a:ext cx="5547970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253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ADBA67-7903-45BD-91C0-D44CB74D6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与源项目同步</a:t>
            </a:r>
          </a:p>
        </p:txBody>
      </p:sp>
      <p:pic>
        <p:nvPicPr>
          <p:cNvPr id="4" name="upstreamKeeping">
            <a:hlinkClick r:id="" action="ppaction://media"/>
            <a:extLst>
              <a:ext uri="{FF2B5EF4-FFF2-40B4-BE49-F238E27FC236}">
                <a16:creationId xmlns:a16="http://schemas.microsoft.com/office/drawing/2014/main" id="{6D63A3AA-C227-446B-9488-1D9A6D1E7C1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49525" y="1846263"/>
            <a:ext cx="7151688" cy="4022725"/>
          </a:xfrm>
        </p:spPr>
      </p:pic>
    </p:spTree>
    <p:extLst>
      <p:ext uri="{BB962C8B-B14F-4D97-AF65-F5344CB8AC3E}">
        <p14:creationId xmlns:p14="http://schemas.microsoft.com/office/powerpoint/2010/main" val="77755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6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/>
              <a:t>Deep Learning for Visual Recognition</a:t>
            </a:r>
            <a:br>
              <a:rPr lang="en-GB" sz="4000" b="1" dirty="0"/>
            </a:br>
            <a:r>
              <a:rPr lang="zh-CN" altLang="en-US" sz="4000" b="1" dirty="0"/>
              <a:t>深度学习在视觉感知的应用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Description </a:t>
            </a:r>
            <a:r>
              <a:rPr lang="zh-CN" altLang="en-US" dirty="0"/>
              <a:t>课程描述</a:t>
            </a:r>
            <a:r>
              <a:rPr lang="en-US" dirty="0"/>
              <a:t>:</a:t>
            </a:r>
          </a:p>
          <a:p>
            <a:pPr marL="201168" lvl="1" indent="0">
              <a:buNone/>
            </a:pPr>
            <a:r>
              <a:rPr lang="zh-CN" altLang="en-US" dirty="0"/>
              <a:t>计算机视觉已经在我们的生活中无处不在，其应用涉及网络搜索，人脸识别，图像分类，医学图像处理，无人机还有自动驾驶等。本课程将介绍机器学习中一个主流的研究分支：深度学习，并将其在视觉感知的应用进行一个初步的描述。课程结束后，学生将会对图像分类，神经网络，深度学习框架以及在物体检测，实例分割的具体应用有初步的认知。</a:t>
            </a:r>
            <a:endParaRPr lang="en-US" dirty="0"/>
          </a:p>
          <a:p>
            <a:endParaRPr lang="en-US" dirty="0"/>
          </a:p>
          <a:p>
            <a:r>
              <a:rPr lang="en-US" dirty="0"/>
              <a:t>Prerequisites: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Proficiency in English  </a:t>
            </a:r>
            <a:r>
              <a:rPr lang="zh-CN" altLang="en-US" dirty="0"/>
              <a:t>英文文献阅读能力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zh-CN" dirty="0"/>
              <a:t>Python </a:t>
            </a:r>
            <a:r>
              <a:rPr lang="en-US" dirty="0"/>
              <a:t>Programming </a:t>
            </a:r>
            <a:r>
              <a:rPr lang="zh-CN" altLang="en-US" dirty="0"/>
              <a:t>基本</a:t>
            </a:r>
            <a:r>
              <a:rPr lang="en-US" altLang="zh-CN" dirty="0"/>
              <a:t>Python</a:t>
            </a:r>
            <a:r>
              <a:rPr lang="zh-CN" altLang="en-US" dirty="0"/>
              <a:t>编程能力</a:t>
            </a: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Basic Calculus &amp; Linear Algebra  </a:t>
            </a:r>
            <a:r>
              <a:rPr lang="zh-CN" altLang="en-US" dirty="0"/>
              <a:t>基本微积分和线性代数</a:t>
            </a: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Basic Probability </a:t>
            </a:r>
            <a:r>
              <a:rPr lang="en-US" altLang="zh-CN" dirty="0"/>
              <a:t>&amp; Statistics</a:t>
            </a:r>
            <a:r>
              <a:rPr lang="en-GB" dirty="0"/>
              <a:t> </a:t>
            </a:r>
            <a:r>
              <a:rPr lang="zh-CN" altLang="en-US" dirty="0"/>
              <a:t>基本概率论和统计学</a:t>
            </a: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zh-CN" dirty="0"/>
              <a:t>Keenness to Learn </a:t>
            </a:r>
            <a:r>
              <a:rPr lang="zh-CN" altLang="en-US" dirty="0"/>
              <a:t>课外阅读的热心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zh-CN" dirty="0"/>
              <a:t>Pre-course for AI </a:t>
            </a:r>
            <a:r>
              <a:rPr lang="zh-CN" altLang="en-US" dirty="0"/>
              <a:t>人工智能入门的基本科学知识短期课程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§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09800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0EF959-E58C-4C7F-B528-938903C32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与源项目同步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78D2D2B-1830-477A-AC65-4AE9A5BFA17D}"/>
              </a:ext>
            </a:extLst>
          </p:cNvPr>
          <p:cNvSpPr/>
          <p:nvPr/>
        </p:nvSpPr>
        <p:spPr>
          <a:xfrm>
            <a:off x="1258528" y="1872255"/>
            <a:ext cx="9897151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2000" dirty="0">
                <a:solidFill>
                  <a:srgbClr val="4F4F4F"/>
                </a:solidFill>
                <a:latin typeface="Arial" panose="020B0604020202020204" pitchFamily="34" charset="0"/>
                <a:ea typeface="Open Sans"/>
              </a:rPr>
              <a:t>要将源仓库的更改提取到你在 GitHub 上 fork 的仓库副本，你需要：</a:t>
            </a:r>
            <a:endParaRPr lang="zh-CN" altLang="zh-CN" sz="1100" dirty="0"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zh-CN" sz="2000" dirty="0">
              <a:solidFill>
                <a:srgbClr val="4F4F4F"/>
              </a:solidFill>
              <a:latin typeface="Arial" panose="020B0604020202020204" pitchFamily="34" charset="0"/>
              <a:ea typeface="Open Sans"/>
            </a:endParaRPr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zh-CN" sz="2000" dirty="0">
                <a:solidFill>
                  <a:srgbClr val="4F4F4F"/>
                </a:solidFill>
                <a:latin typeface="Arial" panose="020B0604020202020204" pitchFamily="34" charset="0"/>
                <a:ea typeface="Open Sans"/>
              </a:rPr>
              <a:t>获得源仓库的可克隆 URL</a:t>
            </a:r>
            <a:endParaRPr lang="en-US" altLang="zh-CN" sz="2000" dirty="0">
              <a:solidFill>
                <a:srgbClr val="4F4F4F"/>
              </a:solidFill>
              <a:latin typeface="Arial" panose="020B0604020202020204" pitchFamily="34" charset="0"/>
              <a:ea typeface="Open Sans"/>
            </a:endParaRPr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zh-CN" altLang="zh-CN" sz="2000" dirty="0">
              <a:solidFill>
                <a:srgbClr val="4F4F4F"/>
              </a:solidFill>
              <a:latin typeface="Arial" panose="020B0604020202020204" pitchFamily="34" charset="0"/>
              <a:ea typeface="Open Sans"/>
            </a:endParaRPr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zh-CN" sz="2000" dirty="0">
                <a:solidFill>
                  <a:srgbClr val="4F4F4F"/>
                </a:solidFill>
                <a:latin typeface="Arial" panose="020B0604020202020204" pitchFamily="34" charset="0"/>
                <a:ea typeface="Open Sans"/>
              </a:rPr>
              <a:t>使用 </a:t>
            </a:r>
            <a:r>
              <a:rPr lang="zh-CN" altLang="zh-CN" sz="1400" dirty="0">
                <a:solidFill>
                  <a:srgbClr val="0F2B3D"/>
                </a:solidFill>
                <a:latin typeface="Arial Unicode MS" panose="020B0604020202020204" pitchFamily="34" charset="-128"/>
                <a:ea typeface="Source Code Pro"/>
              </a:rPr>
              <a:t>git remote add</a:t>
            </a:r>
            <a:r>
              <a:rPr lang="zh-CN" altLang="zh-CN" sz="2000" dirty="0">
                <a:solidFill>
                  <a:srgbClr val="4F4F4F"/>
                </a:solidFill>
                <a:ea typeface="Open Sans"/>
              </a:rPr>
              <a:t> </a:t>
            </a:r>
            <a:r>
              <a:rPr lang="zh-CN" altLang="zh-CN" sz="2000" dirty="0">
                <a:solidFill>
                  <a:srgbClr val="4F4F4F"/>
                </a:solidFill>
                <a:latin typeface="Arial" panose="020B0604020202020204" pitchFamily="34" charset="0"/>
                <a:ea typeface="Open Sans"/>
              </a:rPr>
              <a:t>命令创建一个新的远程仓库</a:t>
            </a:r>
          </a:p>
          <a:p>
            <a:pPr marL="914400" lvl="1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zh-CN" sz="2000" dirty="0">
                <a:solidFill>
                  <a:srgbClr val="4F4F4F"/>
                </a:solidFill>
                <a:latin typeface="Arial" panose="020B0604020202020204" pitchFamily="34" charset="0"/>
                <a:ea typeface="Open Sans"/>
              </a:rPr>
              <a:t>使用简写名 </a:t>
            </a:r>
            <a:r>
              <a:rPr lang="zh-CN" altLang="zh-CN" sz="1400" dirty="0">
                <a:solidFill>
                  <a:srgbClr val="0F2B3D"/>
                </a:solidFill>
                <a:latin typeface="Arial Unicode MS" panose="020B0604020202020204" pitchFamily="34" charset="-128"/>
                <a:ea typeface="Source Code Pro"/>
              </a:rPr>
              <a:t>upstream</a:t>
            </a:r>
            <a:r>
              <a:rPr lang="zh-CN" altLang="zh-CN" sz="2000" dirty="0">
                <a:solidFill>
                  <a:srgbClr val="4F4F4F"/>
                </a:solidFill>
                <a:ea typeface="Open Sans"/>
              </a:rPr>
              <a:t> </a:t>
            </a:r>
            <a:r>
              <a:rPr lang="zh-CN" altLang="zh-CN" sz="2000" dirty="0">
                <a:solidFill>
                  <a:srgbClr val="4F4F4F"/>
                </a:solidFill>
                <a:latin typeface="Arial" panose="020B0604020202020204" pitchFamily="34" charset="0"/>
                <a:ea typeface="Open Sans"/>
              </a:rPr>
              <a:t>指向源仓库</a:t>
            </a:r>
          </a:p>
          <a:p>
            <a:pPr marL="914400" lvl="1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zh-CN" sz="2000" dirty="0">
                <a:solidFill>
                  <a:srgbClr val="4F4F4F"/>
                </a:solidFill>
                <a:latin typeface="Arial" panose="020B0604020202020204" pitchFamily="34" charset="0"/>
                <a:ea typeface="Open Sans"/>
              </a:rPr>
              <a:t>提供源仓库的 URL</a:t>
            </a:r>
            <a:endParaRPr lang="en-US" altLang="zh-CN" sz="2000" dirty="0">
              <a:solidFill>
                <a:srgbClr val="4F4F4F"/>
              </a:solidFill>
              <a:latin typeface="Arial" panose="020B0604020202020204" pitchFamily="34" charset="0"/>
              <a:ea typeface="Open Sans"/>
            </a:endParaRPr>
          </a:p>
          <a:p>
            <a:pPr marL="914400" lvl="1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zh-CN" altLang="zh-CN" sz="2000" dirty="0">
              <a:solidFill>
                <a:srgbClr val="4F4F4F"/>
              </a:solidFill>
              <a:latin typeface="Arial" panose="020B0604020202020204" pitchFamily="34" charset="0"/>
              <a:ea typeface="Open Sans"/>
            </a:endParaRPr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zh-CN" sz="2000" dirty="0">
                <a:solidFill>
                  <a:srgbClr val="4F4F4F"/>
                </a:solidFill>
                <a:latin typeface="Arial" panose="020B0604020202020204" pitchFamily="34" charset="0"/>
                <a:ea typeface="Open Sans"/>
              </a:rPr>
              <a:t>获取新的 </a:t>
            </a:r>
            <a:r>
              <a:rPr lang="zh-CN" altLang="zh-CN" sz="1400" dirty="0">
                <a:solidFill>
                  <a:srgbClr val="0F2B3D"/>
                </a:solidFill>
                <a:latin typeface="Arial Unicode MS" panose="020B0604020202020204" pitchFamily="34" charset="-128"/>
                <a:ea typeface="Source Code Pro"/>
              </a:rPr>
              <a:t>upstream</a:t>
            </a:r>
            <a:r>
              <a:rPr lang="zh-CN" altLang="zh-CN" sz="2000" dirty="0">
                <a:solidFill>
                  <a:srgbClr val="4F4F4F"/>
                </a:solidFill>
                <a:ea typeface="Open Sans"/>
              </a:rPr>
              <a:t> </a:t>
            </a:r>
            <a:r>
              <a:rPr lang="zh-CN" altLang="zh-CN" sz="2000" dirty="0">
                <a:solidFill>
                  <a:srgbClr val="4F4F4F"/>
                </a:solidFill>
                <a:latin typeface="Arial" panose="020B0604020202020204" pitchFamily="34" charset="0"/>
                <a:ea typeface="Open Sans"/>
              </a:rPr>
              <a:t>远程仓库</a:t>
            </a:r>
            <a:endParaRPr lang="en-US" altLang="zh-CN" sz="2000" dirty="0">
              <a:solidFill>
                <a:srgbClr val="4F4F4F"/>
              </a:solidFill>
              <a:latin typeface="Arial" panose="020B0604020202020204" pitchFamily="34" charset="0"/>
              <a:ea typeface="Open Sans"/>
            </a:endParaRPr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zh-CN" altLang="zh-CN" sz="2000" dirty="0">
              <a:solidFill>
                <a:srgbClr val="4F4F4F"/>
              </a:solidFill>
              <a:latin typeface="Arial" panose="020B0604020202020204" pitchFamily="34" charset="0"/>
              <a:ea typeface="Open Sans"/>
            </a:endParaRPr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zh-CN" sz="2000" dirty="0">
                <a:solidFill>
                  <a:srgbClr val="4F4F4F"/>
                </a:solidFill>
                <a:latin typeface="Arial" panose="020B0604020202020204" pitchFamily="34" charset="0"/>
                <a:ea typeface="Open Sans"/>
              </a:rPr>
              <a:t>将 </a:t>
            </a:r>
            <a:r>
              <a:rPr lang="zh-CN" altLang="zh-CN" sz="1400" dirty="0">
                <a:solidFill>
                  <a:srgbClr val="0F2B3D"/>
                </a:solidFill>
                <a:latin typeface="Arial Unicode MS" panose="020B0604020202020204" pitchFamily="34" charset="-128"/>
                <a:ea typeface="Source Code Pro"/>
              </a:rPr>
              <a:t>upstream</a:t>
            </a:r>
            <a:r>
              <a:rPr lang="zh-CN" altLang="zh-CN" sz="2000" dirty="0">
                <a:solidFill>
                  <a:srgbClr val="4F4F4F"/>
                </a:solidFill>
                <a:ea typeface="Open Sans"/>
              </a:rPr>
              <a:t> </a:t>
            </a:r>
            <a:r>
              <a:rPr lang="zh-CN" altLang="zh-CN" sz="2000" dirty="0">
                <a:solidFill>
                  <a:srgbClr val="4F4F4F"/>
                </a:solidFill>
                <a:latin typeface="Arial" panose="020B0604020202020204" pitchFamily="34" charset="0"/>
                <a:ea typeface="Open Sans"/>
              </a:rPr>
              <a:t>的分支合并到本地分支</a:t>
            </a:r>
            <a:endParaRPr lang="en-US" altLang="zh-CN" sz="2000" dirty="0">
              <a:solidFill>
                <a:srgbClr val="4F4F4F"/>
              </a:solidFill>
              <a:latin typeface="Arial" panose="020B0604020202020204" pitchFamily="34" charset="0"/>
              <a:ea typeface="Open Sans"/>
            </a:endParaRPr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zh-CN" altLang="zh-CN" sz="2000" dirty="0">
              <a:solidFill>
                <a:srgbClr val="4F4F4F"/>
              </a:solidFill>
              <a:latin typeface="Arial" panose="020B0604020202020204" pitchFamily="34" charset="0"/>
              <a:ea typeface="Open Sans"/>
            </a:endParaRPr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zh-CN" sz="2000" dirty="0">
                <a:solidFill>
                  <a:srgbClr val="4F4F4F"/>
                </a:solidFill>
                <a:latin typeface="Arial" panose="020B0604020202020204" pitchFamily="34" charset="0"/>
                <a:ea typeface="Open Sans"/>
              </a:rPr>
              <a:t>将新更新的本地分支推送到你的 </a:t>
            </a:r>
            <a:r>
              <a:rPr lang="zh-CN" altLang="zh-CN" sz="1400" dirty="0">
                <a:solidFill>
                  <a:srgbClr val="0F2B3D"/>
                </a:solidFill>
                <a:latin typeface="Arial Unicode MS" panose="020B0604020202020204" pitchFamily="34" charset="-128"/>
                <a:ea typeface="Source Code Pro"/>
              </a:rPr>
              <a:t>origin</a:t>
            </a:r>
            <a:r>
              <a:rPr lang="zh-CN" altLang="zh-CN" sz="2000" dirty="0">
                <a:solidFill>
                  <a:srgbClr val="4F4F4F"/>
                </a:solidFill>
                <a:ea typeface="Open Sans"/>
              </a:rPr>
              <a:t> </a:t>
            </a:r>
            <a:r>
              <a:rPr lang="zh-CN" altLang="zh-CN" sz="2000" dirty="0">
                <a:solidFill>
                  <a:srgbClr val="4F4F4F"/>
                </a:solidFill>
                <a:latin typeface="Arial" panose="020B0604020202020204" pitchFamily="34" charset="0"/>
                <a:ea typeface="Open Sans"/>
              </a:rPr>
              <a:t>仓库</a:t>
            </a:r>
          </a:p>
        </p:txBody>
      </p:sp>
    </p:spTree>
    <p:extLst>
      <p:ext uri="{BB962C8B-B14F-4D97-AF65-F5344CB8AC3E}">
        <p14:creationId xmlns:p14="http://schemas.microsoft.com/office/powerpoint/2010/main" val="18280155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62D12F-C276-45B6-A78A-6C5FC7B7D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Assignment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A90529-7C0E-4A7F-9664-490881938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04777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3383AF-34BA-434D-8E1C-762383877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课后作业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AB36CA-33D3-4797-B77B-37488189A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Markdown</a:t>
            </a:r>
            <a:r>
              <a:rPr lang="zh-CN" altLang="en-US" dirty="0"/>
              <a:t>些一个</a:t>
            </a:r>
            <a:r>
              <a:rPr lang="en-US" altLang="zh-CN" dirty="0"/>
              <a:t>README</a:t>
            </a:r>
          </a:p>
          <a:p>
            <a:r>
              <a:rPr lang="zh-CN" altLang="en-US" dirty="0"/>
              <a:t>内容是关于希望对这门课程的收获。</a:t>
            </a:r>
            <a:endParaRPr lang="en-US" altLang="zh-CN" dirty="0"/>
          </a:p>
          <a:p>
            <a:r>
              <a:rPr lang="en-US" altLang="zh-CN" dirty="0"/>
              <a:t>Basic requirement:</a:t>
            </a:r>
          </a:p>
          <a:p>
            <a:pPr lvl="1"/>
            <a:r>
              <a:rPr lang="en-US" altLang="zh-CN" dirty="0"/>
              <a:t>Use bold</a:t>
            </a:r>
          </a:p>
          <a:p>
            <a:pPr lvl="1"/>
            <a:r>
              <a:rPr lang="en-US" altLang="zh-CN" dirty="0"/>
              <a:t>Use Italics</a:t>
            </a:r>
          </a:p>
          <a:p>
            <a:pPr lvl="1"/>
            <a:r>
              <a:rPr lang="en-US" altLang="zh-CN" dirty="0"/>
              <a:t>Use headings (at least 3 layers)</a:t>
            </a:r>
          </a:p>
        </p:txBody>
      </p:sp>
    </p:spTree>
    <p:extLst>
      <p:ext uri="{BB962C8B-B14F-4D97-AF65-F5344CB8AC3E}">
        <p14:creationId xmlns:p14="http://schemas.microsoft.com/office/powerpoint/2010/main" val="330381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Course Syllabus</a:t>
            </a:r>
            <a:br>
              <a:rPr lang="en-US" altLang="zh-CN" dirty="0"/>
            </a:br>
            <a:r>
              <a:rPr lang="zh-CN" altLang="en-US" dirty="0"/>
              <a:t>课程大纲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577550"/>
              </p:ext>
            </p:extLst>
          </p:nvPr>
        </p:nvGraphicFramePr>
        <p:xfrm>
          <a:off x="293816" y="2089574"/>
          <a:ext cx="11412153" cy="3792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45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043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038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Content</a:t>
                      </a:r>
                    </a:p>
                    <a:p>
                      <a:r>
                        <a:rPr lang="zh-CN" altLang="en-US" dirty="0"/>
                        <a:t>内容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课时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课程说明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课后练习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备注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Image Classification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--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http://cs231n.stanford.edu/slides/2017/cs231n_2017_lecture1.pdf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Loss functions and optimization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kNN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classification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http://cs231n.stanford.edu/slides/2017/cs231n_2017_lecture3.pdf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Neural Networks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and Deep Learning software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Pytorch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installation with image classification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  <a:hlinkClick r:id="rId2"/>
                        </a:rPr>
                        <a:t>http://cs231n.stanford.edu/slides/2017/cs231n_2017_lecture4.pdf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http://cs231n.stanford.edu/slides/2017/cs231n_2017_lecture8.pdf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Convolutional Neural Networks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CIFAR image classification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http://cs231n.stanford.edu/slides/2017/cs231n_2017_lecture5.pdf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CNN architectures,</a:t>
                      </a:r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Detection and Segmentation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Final</a:t>
                      </a:r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assignment:</a:t>
                      </a:r>
                      <a:br>
                        <a:rPr lang="en-US" sz="1200" kern="1200" baseline="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</a:br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Mask-RCNN for instance segmentation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  <a:hlinkClick r:id="rId3"/>
                        </a:rPr>
                        <a:t>http://cs231n.stanford.edu/slides/2017/cs231n_2017_lecture9.pdf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http://cs231n.stanford.edu/slides/2017/cs231n_2017_lecture11.pdf</a:t>
                      </a:r>
                    </a:p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Visualizing</a:t>
                      </a:r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and Understanding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GB" sz="1200" kern="120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--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http://cs231n.stanford.edu/slides/2017/cs231n_2017_lecture12.pdf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4238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3102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96CA2B-57A0-4588-A34E-404B619C54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dk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Version control – </a:t>
            </a:r>
            <a:br>
              <a:rPr lang="en-US" altLang="zh-CN" dirty="0">
                <a:solidFill>
                  <a:schemeClr val="dk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solidFill>
                  <a:schemeClr val="dk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Git &amp; </a:t>
            </a:r>
            <a:r>
              <a:rPr lang="en-US" altLang="zh-CN" dirty="0" err="1">
                <a:solidFill>
                  <a:schemeClr val="dk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Github</a:t>
            </a:r>
            <a:r>
              <a:rPr lang="en-US" altLang="zh-CN" dirty="0">
                <a:solidFill>
                  <a:schemeClr val="dk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br>
              <a:rPr lang="en-US" altLang="zh-CN" dirty="0">
                <a:solidFill>
                  <a:schemeClr val="dk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solidFill>
                  <a:schemeClr val="dk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README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5523D0A-773E-472B-8B9D-89025099E5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3212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80D67D-A652-4AF9-A564-FFA6BB2A7F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README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76F94C8-6373-4434-84CA-B11428ACF3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altLang="zh-CN" dirty="0"/>
              <a:t>https://classroom.udacity.com/courses/ud777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864147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945</TotalTime>
  <Words>2523</Words>
  <Application>Microsoft Office PowerPoint</Application>
  <PresentationFormat>宽屏</PresentationFormat>
  <Paragraphs>378</Paragraphs>
  <Slides>52</Slides>
  <Notes>11</Notes>
  <HiddenSlides>0</HiddenSlides>
  <MMClips>4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1" baseType="lpstr">
      <vt:lpstr>Arial Unicode MS</vt:lpstr>
      <vt:lpstr>DengXian</vt:lpstr>
      <vt:lpstr>Open Sans</vt:lpstr>
      <vt:lpstr>Arial</vt:lpstr>
      <vt:lpstr>Calibri</vt:lpstr>
      <vt:lpstr>Calibri Light</vt:lpstr>
      <vt:lpstr>Segoe UI Light</vt:lpstr>
      <vt:lpstr>Wingdings</vt:lpstr>
      <vt:lpstr>Retrospect</vt:lpstr>
      <vt:lpstr>创新研究课程 科研项目短课</vt:lpstr>
      <vt:lpstr>Pre-course for AI  人工智能入门的基本科学知识</vt:lpstr>
      <vt:lpstr>Online materials</vt:lpstr>
      <vt:lpstr>Course Syllabus 课程大纲</vt:lpstr>
      <vt:lpstr>Deep Learning for Visual Recognition 深度学习在视觉感知的应用</vt:lpstr>
      <vt:lpstr>Course Syllabus 课程大纲</vt:lpstr>
      <vt:lpstr>PowerPoint 演示文稿</vt:lpstr>
      <vt:lpstr>Version control –  Git &amp; Github  README</vt:lpstr>
      <vt:lpstr>README</vt:lpstr>
      <vt:lpstr>README的构成</vt:lpstr>
      <vt:lpstr>用Markdown编写易读的README</vt:lpstr>
      <vt:lpstr>Markdown 基础知识</vt:lpstr>
      <vt:lpstr>Markdown 基础知识</vt:lpstr>
      <vt:lpstr>Markdown 基础知识</vt:lpstr>
      <vt:lpstr> Dillinger</vt:lpstr>
      <vt:lpstr>课后作业</vt:lpstr>
      <vt:lpstr>Git</vt:lpstr>
      <vt:lpstr>PowerPoint 演示文稿</vt:lpstr>
      <vt:lpstr>什么是版本控制</vt:lpstr>
      <vt:lpstr>术语</vt:lpstr>
      <vt:lpstr>Quiz</vt:lpstr>
      <vt:lpstr>Quiz</vt:lpstr>
      <vt:lpstr>Windows 设置</vt:lpstr>
      <vt:lpstr>初次配置Git</vt:lpstr>
      <vt:lpstr>创建Git仓库</vt:lpstr>
      <vt:lpstr>克隆现有仓库</vt:lpstr>
      <vt:lpstr>判断仓库的状态和显示log</vt:lpstr>
      <vt:lpstr>Quiz</vt:lpstr>
      <vt:lpstr>Quiz</vt:lpstr>
      <vt:lpstr>Quiz</vt:lpstr>
      <vt:lpstr>向仓库中添加commit</vt:lpstr>
      <vt:lpstr>Git add</vt:lpstr>
      <vt:lpstr>Git commit</vt:lpstr>
      <vt:lpstr>Git diff</vt:lpstr>
      <vt:lpstr>.gitignore</vt:lpstr>
      <vt:lpstr>课后自学</vt:lpstr>
      <vt:lpstr>Github</vt:lpstr>
      <vt:lpstr>使用远程仓库</vt:lpstr>
      <vt:lpstr>PowerPoint 演示文稿</vt:lpstr>
      <vt:lpstr>在 GitHub 上托管</vt:lpstr>
      <vt:lpstr>添加远程仓库</vt:lpstr>
      <vt:lpstr>将更改推送到远程仓库 </vt:lpstr>
      <vt:lpstr>从远程仓库拉取修改 </vt:lpstr>
      <vt:lpstr>使用其他开发者的仓库</vt:lpstr>
      <vt:lpstr>fork 仓库</vt:lpstr>
      <vt:lpstr>与远程仓库保持同步</vt:lpstr>
      <vt:lpstr>Pull Request</vt:lpstr>
      <vt:lpstr>Star(收藏）和Watch(关注）</vt:lpstr>
      <vt:lpstr>与源项目同步</vt:lpstr>
      <vt:lpstr>与源项目同步</vt:lpstr>
      <vt:lpstr>Assignment</vt:lpstr>
      <vt:lpstr>课后作业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创新研究课程 科研项目短课</dc:title>
  <dc:creator>Di Wu</dc:creator>
  <cp:lastModifiedBy>Di Wu</cp:lastModifiedBy>
  <cp:revision>38</cp:revision>
  <dcterms:created xsi:type="dcterms:W3CDTF">2018-12-06T07:09:02Z</dcterms:created>
  <dcterms:modified xsi:type="dcterms:W3CDTF">2019-03-08T08:50:02Z</dcterms:modified>
</cp:coreProperties>
</file>